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9" r:id="rId2"/>
    <p:sldId id="270" r:id="rId3"/>
    <p:sldId id="278" r:id="rId4"/>
    <p:sldId id="283" r:id="rId5"/>
    <p:sldId id="312" r:id="rId6"/>
    <p:sldId id="277" r:id="rId7"/>
    <p:sldId id="280" r:id="rId8"/>
    <p:sldId id="290" r:id="rId9"/>
    <p:sldId id="284" r:id="rId10"/>
    <p:sldId id="291" r:id="rId11"/>
    <p:sldId id="292" r:id="rId12"/>
    <p:sldId id="330" r:id="rId13"/>
    <p:sldId id="331" r:id="rId14"/>
    <p:sldId id="332" r:id="rId15"/>
    <p:sldId id="324" r:id="rId16"/>
    <p:sldId id="293" r:id="rId17"/>
    <p:sldId id="333" r:id="rId18"/>
    <p:sldId id="305" r:id="rId19"/>
    <p:sldId id="304" r:id="rId20"/>
    <p:sldId id="306" r:id="rId21"/>
    <p:sldId id="307" r:id="rId22"/>
    <p:sldId id="310" r:id="rId23"/>
    <p:sldId id="299" r:id="rId24"/>
    <p:sldId id="327" r:id="rId25"/>
    <p:sldId id="285" r:id="rId26"/>
    <p:sldId id="286" r:id="rId27"/>
    <p:sldId id="288" r:id="rId28"/>
    <p:sldId id="328" r:id="rId29"/>
    <p:sldId id="311" r:id="rId30"/>
  </p:sldIdLst>
  <p:sldSz cx="9144000" cy="6858000" type="screen4x3"/>
  <p:notesSz cx="6797675" cy="9926638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66"/>
    <a:srgbClr val="00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972" autoAdjust="0"/>
    <p:restoredTop sz="99878" autoAdjust="0"/>
  </p:normalViewPr>
  <p:slideViewPr>
    <p:cSldViewPr>
      <p:cViewPr>
        <p:scale>
          <a:sx n="90" d="100"/>
          <a:sy n="90" d="100"/>
        </p:scale>
        <p:origin x="-2214" y="-60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4EDE450-6A36-42D8-A327-A70787F88C06}" type="doc">
      <dgm:prSet loTypeId="urn:microsoft.com/office/officeart/2005/8/layout/lProcess2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E3B95870-86FE-4A39-BDA0-AA598C27FF20}">
      <dgm:prSet phldrT="[Texto]" custT="1"/>
      <dgm:spPr/>
      <dgm:t>
        <a:bodyPr/>
        <a:lstStyle/>
        <a:p>
          <a:r>
            <a:rPr lang="es-ES" sz="2000" dirty="0" smtClean="0"/>
            <a:t>INERMAP</a:t>
          </a:r>
          <a:endParaRPr lang="es-ES" sz="2000" dirty="0"/>
        </a:p>
      </dgm:t>
    </dgm:pt>
    <dgm:pt modelId="{BD45FCA5-71FE-476F-AF26-46387EAE18A7}" type="parTrans" cxnId="{77C60F3F-235F-4E7A-8359-A8925FA3D0D9}">
      <dgm:prSet/>
      <dgm:spPr/>
      <dgm:t>
        <a:bodyPr/>
        <a:lstStyle/>
        <a:p>
          <a:endParaRPr lang="es-ES"/>
        </a:p>
      </dgm:t>
    </dgm:pt>
    <dgm:pt modelId="{6C706D3F-E591-4A72-8F12-B8439E90D4D4}" type="sibTrans" cxnId="{77C60F3F-235F-4E7A-8359-A8925FA3D0D9}">
      <dgm:prSet/>
      <dgm:spPr/>
      <dgm:t>
        <a:bodyPr/>
        <a:lstStyle/>
        <a:p>
          <a:endParaRPr lang="es-ES"/>
        </a:p>
      </dgm:t>
    </dgm:pt>
    <dgm:pt modelId="{C4A60B50-FD7A-4FC0-8E5B-B16146A4EE04}">
      <dgm:prSet phldrT="[Texto]" custT="1"/>
      <dgm:spPr/>
      <dgm:t>
        <a:bodyPr/>
        <a:lstStyle/>
        <a:p>
          <a:r>
            <a:rPr lang="es-ES" sz="1600" dirty="0" smtClean="0"/>
            <a:t>Dr. </a:t>
          </a:r>
          <a:r>
            <a:rPr lang="es-ES" sz="1600" dirty="0" err="1" smtClean="0"/>
            <a:t>MarÍn</a:t>
          </a:r>
          <a:r>
            <a:rPr lang="es-ES" sz="1600" dirty="0" smtClean="0"/>
            <a:t> IDERGO </a:t>
          </a:r>
        </a:p>
        <a:p>
          <a:r>
            <a:rPr lang="es-ES" sz="1600" dirty="0" smtClean="0"/>
            <a:t>T-54</a:t>
          </a:r>
          <a:endParaRPr lang="es-ES" sz="1600" dirty="0"/>
        </a:p>
      </dgm:t>
    </dgm:pt>
    <dgm:pt modelId="{967F8237-E377-49A5-93FC-EDE44A7608E3}" type="parTrans" cxnId="{CA53A4F1-C909-4A18-9F58-D7B1D2C38C60}">
      <dgm:prSet/>
      <dgm:spPr/>
      <dgm:t>
        <a:bodyPr/>
        <a:lstStyle/>
        <a:p>
          <a:endParaRPr lang="es-ES"/>
        </a:p>
      </dgm:t>
    </dgm:pt>
    <dgm:pt modelId="{CB5CCF4D-40A6-4B22-A2FF-54A49CD44580}" type="sibTrans" cxnId="{CA53A4F1-C909-4A18-9F58-D7B1D2C38C60}">
      <dgm:prSet/>
      <dgm:spPr/>
      <dgm:t>
        <a:bodyPr/>
        <a:lstStyle/>
        <a:p>
          <a:endParaRPr lang="es-ES"/>
        </a:p>
      </dgm:t>
    </dgm:pt>
    <dgm:pt modelId="{368E2918-3A2B-4736-B09A-9D54A338E586}">
      <dgm:prSet phldrT="[Texto]" custT="1"/>
      <dgm:spPr/>
      <dgm:t>
        <a:bodyPr/>
        <a:lstStyle/>
        <a:p>
          <a:r>
            <a:rPr lang="es-ES" sz="1000" dirty="0" smtClean="0"/>
            <a:t>Validación de un sistema para la evaluación de la capacidad funcional de la columna cervical y hombros </a:t>
          </a:r>
          <a:endParaRPr lang="es-ES" sz="1000" dirty="0"/>
        </a:p>
      </dgm:t>
    </dgm:pt>
    <dgm:pt modelId="{C118903B-D374-4D08-8987-C4550DF6EB7F}" type="parTrans" cxnId="{CF4DCE96-9FD5-41A8-B1B9-C3883070C544}">
      <dgm:prSet/>
      <dgm:spPr/>
      <dgm:t>
        <a:bodyPr/>
        <a:lstStyle/>
        <a:p>
          <a:endParaRPr lang="es-ES"/>
        </a:p>
      </dgm:t>
    </dgm:pt>
    <dgm:pt modelId="{51C646AD-394A-4236-9874-EDADDC406462}" type="sibTrans" cxnId="{CF4DCE96-9FD5-41A8-B1B9-C3883070C544}">
      <dgm:prSet/>
      <dgm:spPr/>
      <dgm:t>
        <a:bodyPr/>
        <a:lstStyle/>
        <a:p>
          <a:endParaRPr lang="es-ES"/>
        </a:p>
      </dgm:t>
    </dgm:pt>
    <dgm:pt modelId="{B157BB64-FCFA-44AA-B3EF-99509A239294}">
      <dgm:prSet phldrT="[Texto]" custT="1"/>
      <dgm:spPr/>
      <dgm:t>
        <a:bodyPr/>
        <a:lstStyle/>
        <a:p>
          <a:r>
            <a:rPr lang="es-ES" sz="1400" b="1" dirty="0" smtClean="0"/>
            <a:t>EPIC POWER CONVERTERS S.L</a:t>
          </a:r>
          <a:r>
            <a:rPr lang="es-ES" sz="1400" dirty="0" smtClean="0"/>
            <a:t>.</a:t>
          </a:r>
          <a:endParaRPr lang="es-ES" sz="1400" dirty="0"/>
        </a:p>
      </dgm:t>
    </dgm:pt>
    <dgm:pt modelId="{2DAC94BD-AFAC-4CDF-9C87-3624E0CF9E19}" type="parTrans" cxnId="{50AE3FD4-0BDC-4C06-B63B-6A54507C45D0}">
      <dgm:prSet/>
      <dgm:spPr/>
      <dgm:t>
        <a:bodyPr/>
        <a:lstStyle/>
        <a:p>
          <a:endParaRPr lang="es-ES"/>
        </a:p>
      </dgm:t>
    </dgm:pt>
    <dgm:pt modelId="{817492F1-6A2D-48C9-9B21-C3ED90296D06}" type="sibTrans" cxnId="{50AE3FD4-0BDC-4C06-B63B-6A54507C45D0}">
      <dgm:prSet/>
      <dgm:spPr/>
      <dgm:t>
        <a:bodyPr/>
        <a:lstStyle/>
        <a:p>
          <a:endParaRPr lang="es-ES"/>
        </a:p>
      </dgm:t>
    </dgm:pt>
    <dgm:pt modelId="{D7351F82-01F4-4C3C-9A49-12EA8701E6FB}">
      <dgm:prSet phldrT="[Texto]" custT="1"/>
      <dgm:spPr/>
      <dgm:t>
        <a:bodyPr/>
        <a:lstStyle/>
        <a:p>
          <a:r>
            <a:rPr lang="es-ES" sz="1600" dirty="0" smtClean="0"/>
            <a:t>Dr. </a:t>
          </a:r>
          <a:r>
            <a:rPr lang="es-ES" sz="1600" dirty="0" err="1" smtClean="0"/>
            <a:t>Oyarbide</a:t>
          </a:r>
          <a:endParaRPr lang="es-ES" sz="1600" dirty="0" smtClean="0"/>
        </a:p>
        <a:p>
          <a:r>
            <a:rPr lang="es-ES" sz="1600" dirty="0" smtClean="0"/>
            <a:t>GEPM</a:t>
          </a:r>
          <a:endParaRPr lang="es-ES" sz="1600" dirty="0"/>
        </a:p>
      </dgm:t>
    </dgm:pt>
    <dgm:pt modelId="{9688CE83-1972-4080-BB25-6CAAA986F675}" type="parTrans" cxnId="{706FBD14-2823-4F9E-8A99-F4E92AF8F079}">
      <dgm:prSet/>
      <dgm:spPr/>
      <dgm:t>
        <a:bodyPr/>
        <a:lstStyle/>
        <a:p>
          <a:endParaRPr lang="es-ES"/>
        </a:p>
      </dgm:t>
    </dgm:pt>
    <dgm:pt modelId="{8D767BA2-6E16-4A7E-9407-DE2192DFDF75}" type="sibTrans" cxnId="{706FBD14-2823-4F9E-8A99-F4E92AF8F079}">
      <dgm:prSet/>
      <dgm:spPr/>
      <dgm:t>
        <a:bodyPr/>
        <a:lstStyle/>
        <a:p>
          <a:endParaRPr lang="es-ES"/>
        </a:p>
      </dgm:t>
    </dgm:pt>
    <dgm:pt modelId="{12F6BFEA-F5AB-4A28-990D-A094BFD07747}">
      <dgm:prSet phldrT="[Texto]" custT="1"/>
      <dgm:spPr/>
      <dgm:t>
        <a:bodyPr/>
        <a:lstStyle/>
        <a:p>
          <a:r>
            <a:rPr lang="es-ES" sz="1200" dirty="0" smtClean="0"/>
            <a:t>Desarrollo de convertidor de potencia </a:t>
          </a:r>
          <a:r>
            <a:rPr lang="es-ES" sz="1200" dirty="0" err="1" smtClean="0"/>
            <a:t>multipuerto</a:t>
          </a:r>
          <a:r>
            <a:rPr lang="es-ES" sz="1200" dirty="0" smtClean="0"/>
            <a:t> para energías renovables </a:t>
          </a:r>
          <a:r>
            <a:rPr lang="es-ES" sz="1200" dirty="0" err="1" smtClean="0"/>
            <a:t>offgrid</a:t>
          </a:r>
          <a:endParaRPr lang="es-ES" sz="1200" dirty="0"/>
        </a:p>
      </dgm:t>
    </dgm:pt>
    <dgm:pt modelId="{7D6B7057-7349-4E44-9AA5-F13756D9CA3F}" type="parTrans" cxnId="{06391911-DE99-44BF-B604-C927E774D2FC}">
      <dgm:prSet/>
      <dgm:spPr/>
      <dgm:t>
        <a:bodyPr/>
        <a:lstStyle/>
        <a:p>
          <a:endParaRPr lang="es-ES"/>
        </a:p>
      </dgm:t>
    </dgm:pt>
    <dgm:pt modelId="{B53D2DAF-608F-4805-B61F-0E284FA76E92}" type="sibTrans" cxnId="{06391911-DE99-44BF-B604-C927E774D2FC}">
      <dgm:prSet/>
      <dgm:spPr/>
      <dgm:t>
        <a:bodyPr/>
        <a:lstStyle/>
        <a:p>
          <a:endParaRPr lang="es-ES"/>
        </a:p>
      </dgm:t>
    </dgm:pt>
    <dgm:pt modelId="{2EEE7172-1579-41BD-A109-2ADAB04F9ACE}">
      <dgm:prSet phldrT="[Texto]" custT="1"/>
      <dgm:spPr/>
      <dgm:t>
        <a:bodyPr/>
        <a:lstStyle/>
        <a:p>
          <a:r>
            <a:rPr lang="es-ES" sz="1200" b="1" dirty="0" smtClean="0"/>
            <a:t>NB NANOSCALE BIOMAGNETICS S.L.</a:t>
          </a:r>
          <a:endParaRPr lang="es-ES" sz="1200" b="1" dirty="0"/>
        </a:p>
      </dgm:t>
    </dgm:pt>
    <dgm:pt modelId="{225E2903-6ADF-4CF1-8D6F-67EE73F90E75}" type="parTrans" cxnId="{8D87A88C-F790-4C00-915F-AB738BB800E5}">
      <dgm:prSet/>
      <dgm:spPr/>
      <dgm:t>
        <a:bodyPr/>
        <a:lstStyle/>
        <a:p>
          <a:endParaRPr lang="es-ES"/>
        </a:p>
      </dgm:t>
    </dgm:pt>
    <dgm:pt modelId="{015213A3-D5A4-4889-A976-332451A5E1BB}" type="sibTrans" cxnId="{8D87A88C-F790-4C00-915F-AB738BB800E5}">
      <dgm:prSet/>
      <dgm:spPr/>
      <dgm:t>
        <a:bodyPr/>
        <a:lstStyle/>
        <a:p>
          <a:endParaRPr lang="es-ES"/>
        </a:p>
      </dgm:t>
    </dgm:pt>
    <dgm:pt modelId="{0D9C6806-F547-4E17-AD83-33E6121191F6}">
      <dgm:prSet phldrT="[Texto]" custT="1"/>
      <dgm:spPr/>
      <dgm:t>
        <a:bodyPr/>
        <a:lstStyle/>
        <a:p>
          <a:r>
            <a:rPr lang="es-ES" sz="1600" dirty="0" smtClean="0"/>
            <a:t>Dr. Goya</a:t>
          </a:r>
        </a:p>
        <a:p>
          <a:r>
            <a:rPr lang="es-ES" sz="1600" dirty="0" smtClean="0"/>
            <a:t>MAGNETISMO DE NANOESTRUCTURAS</a:t>
          </a:r>
          <a:endParaRPr lang="es-ES" sz="1600" dirty="0"/>
        </a:p>
      </dgm:t>
    </dgm:pt>
    <dgm:pt modelId="{19845E63-07CA-4472-B5E7-E3512807A464}" type="parTrans" cxnId="{6109003E-64C5-4078-A632-3F347A1364BF}">
      <dgm:prSet/>
      <dgm:spPr/>
      <dgm:t>
        <a:bodyPr/>
        <a:lstStyle/>
        <a:p>
          <a:endParaRPr lang="es-ES"/>
        </a:p>
      </dgm:t>
    </dgm:pt>
    <dgm:pt modelId="{F5490FC5-D01D-4C45-ADCB-27F90B1C99E2}" type="sibTrans" cxnId="{6109003E-64C5-4078-A632-3F347A1364BF}">
      <dgm:prSet/>
      <dgm:spPr/>
      <dgm:t>
        <a:bodyPr/>
        <a:lstStyle/>
        <a:p>
          <a:endParaRPr lang="es-ES"/>
        </a:p>
      </dgm:t>
    </dgm:pt>
    <dgm:pt modelId="{013CD4C7-EB0F-4FD1-8A1D-985B9E2344D8}">
      <dgm:prSet phldrT="[Texto]" custT="1"/>
      <dgm:spPr/>
      <dgm:t>
        <a:bodyPr/>
        <a:lstStyle/>
        <a:p>
          <a:r>
            <a:rPr lang="es-ES" sz="900" dirty="0" smtClean="0"/>
            <a:t>Desarrollo y escalado en la síntesis de coloides magnéticos para calentamiento remoto. </a:t>
          </a:r>
          <a:r>
            <a:rPr lang="es-ES" sz="800" dirty="0" smtClean="0"/>
            <a:t>Desarrollo</a:t>
          </a:r>
          <a:r>
            <a:rPr lang="es-ES" sz="900" dirty="0" smtClean="0"/>
            <a:t> de un nuevo estándar para dosis térmicas en hipertermia magnética </a:t>
          </a:r>
          <a:endParaRPr lang="es-ES" sz="900" dirty="0"/>
        </a:p>
      </dgm:t>
    </dgm:pt>
    <dgm:pt modelId="{60D30CE5-25B1-4EE6-B659-3CCA60B5A443}" type="parTrans" cxnId="{0B49F0D7-AB4B-43EE-8E48-D0B923F0F737}">
      <dgm:prSet/>
      <dgm:spPr/>
      <dgm:t>
        <a:bodyPr/>
        <a:lstStyle/>
        <a:p>
          <a:endParaRPr lang="es-ES"/>
        </a:p>
      </dgm:t>
    </dgm:pt>
    <dgm:pt modelId="{04733CDF-154E-4F3F-B497-639BB05AF522}" type="sibTrans" cxnId="{0B49F0D7-AB4B-43EE-8E48-D0B923F0F737}">
      <dgm:prSet/>
      <dgm:spPr/>
      <dgm:t>
        <a:bodyPr/>
        <a:lstStyle/>
        <a:p>
          <a:endParaRPr lang="es-ES"/>
        </a:p>
      </dgm:t>
    </dgm:pt>
    <dgm:pt modelId="{A417BA9F-A78B-4ABA-AB5E-C98E6C2B8F13}">
      <dgm:prSet/>
      <dgm:spPr/>
      <dgm:t>
        <a:bodyPr/>
        <a:lstStyle/>
        <a:p>
          <a:r>
            <a:rPr lang="es-ES" b="1" dirty="0" smtClean="0"/>
            <a:t>UNITED ALABASTER - EXPORTADORA TUROLENSE</a:t>
          </a:r>
          <a:endParaRPr lang="es-ES" b="1" dirty="0"/>
        </a:p>
      </dgm:t>
    </dgm:pt>
    <dgm:pt modelId="{0F5C92E1-517E-43DC-96B7-D5919A31CACB}" type="sibTrans" cxnId="{99F2722E-735C-4F24-BFB9-0DE8A588BAD7}">
      <dgm:prSet/>
      <dgm:spPr/>
      <dgm:t>
        <a:bodyPr/>
        <a:lstStyle/>
        <a:p>
          <a:endParaRPr lang="es-ES"/>
        </a:p>
      </dgm:t>
    </dgm:pt>
    <dgm:pt modelId="{2AC1B755-127C-4001-9506-982F09DA42BA}" type="parTrans" cxnId="{99F2722E-735C-4F24-BFB9-0DE8A588BAD7}">
      <dgm:prSet/>
      <dgm:spPr/>
      <dgm:t>
        <a:bodyPr/>
        <a:lstStyle/>
        <a:p>
          <a:endParaRPr lang="es-ES"/>
        </a:p>
      </dgm:t>
    </dgm:pt>
    <dgm:pt modelId="{3CB26C95-50E2-4D3A-A8C3-E3DC16CE0747}">
      <dgm:prSet phldrT="[Texto]" custT="1"/>
      <dgm:spPr/>
      <dgm:t>
        <a:bodyPr/>
        <a:lstStyle/>
        <a:p>
          <a:r>
            <a:rPr lang="es-ES" sz="1000" b="1" dirty="0" smtClean="0"/>
            <a:t>NANOINMUNOTECH</a:t>
          </a:r>
          <a:endParaRPr lang="es-ES" sz="1000" b="1" dirty="0"/>
        </a:p>
      </dgm:t>
    </dgm:pt>
    <dgm:pt modelId="{138191AC-987A-48B3-A075-764B528035E9}" type="parTrans" cxnId="{467D3145-F2A3-42CE-962B-DFC0C32A39AC}">
      <dgm:prSet/>
      <dgm:spPr/>
      <dgm:t>
        <a:bodyPr/>
        <a:lstStyle/>
        <a:p>
          <a:endParaRPr lang="es-ES"/>
        </a:p>
      </dgm:t>
    </dgm:pt>
    <dgm:pt modelId="{D8F8789F-5385-4100-A9FC-36B158AD3257}" type="sibTrans" cxnId="{467D3145-F2A3-42CE-962B-DFC0C32A39AC}">
      <dgm:prSet/>
      <dgm:spPr/>
      <dgm:t>
        <a:bodyPr/>
        <a:lstStyle/>
        <a:p>
          <a:endParaRPr lang="es-ES"/>
        </a:p>
      </dgm:t>
    </dgm:pt>
    <dgm:pt modelId="{BF60FDE4-7DE0-4DE4-97D3-2F7A872147E4}">
      <dgm:prSet phldrT="[Texto]" custT="1"/>
      <dgm:spPr/>
      <dgm:t>
        <a:bodyPr/>
        <a:lstStyle/>
        <a:p>
          <a:r>
            <a:rPr lang="es-ES" sz="1600" b="1" dirty="0" smtClean="0"/>
            <a:t>BEONCHIP</a:t>
          </a:r>
          <a:endParaRPr lang="es-ES" sz="1600" b="1" dirty="0"/>
        </a:p>
      </dgm:t>
    </dgm:pt>
    <dgm:pt modelId="{3C48D230-79A7-47BB-8466-BD33BC1580A5}" type="parTrans" cxnId="{D329D03A-B6E1-40D5-8837-3E440E10FB39}">
      <dgm:prSet/>
      <dgm:spPr/>
      <dgm:t>
        <a:bodyPr/>
        <a:lstStyle/>
        <a:p>
          <a:endParaRPr lang="es-ES"/>
        </a:p>
      </dgm:t>
    </dgm:pt>
    <dgm:pt modelId="{D813FD10-58C7-4755-9379-D2BFE85BE526}" type="sibTrans" cxnId="{D329D03A-B6E1-40D5-8837-3E440E10FB39}">
      <dgm:prSet/>
      <dgm:spPr/>
      <dgm:t>
        <a:bodyPr/>
        <a:lstStyle/>
        <a:p>
          <a:endParaRPr lang="es-ES"/>
        </a:p>
      </dgm:t>
    </dgm:pt>
    <dgm:pt modelId="{52CBE79A-4A23-42D6-8A6A-E4910A9D341C}">
      <dgm:prSet custT="1"/>
      <dgm:spPr/>
      <dgm:t>
        <a:bodyPr/>
        <a:lstStyle/>
        <a:p>
          <a:r>
            <a:rPr lang="es-ES" sz="1400" dirty="0" smtClean="0"/>
            <a:t>Dr. Fernández Ledesma   AMB</a:t>
          </a:r>
          <a:endParaRPr lang="es-ES" sz="1400" dirty="0"/>
        </a:p>
      </dgm:t>
    </dgm:pt>
    <dgm:pt modelId="{B6A262C2-F5F6-4A34-B88E-A7B504468C7E}" type="parTrans" cxnId="{F917AFCD-F3A5-459C-B346-40B8F584D8AE}">
      <dgm:prSet/>
      <dgm:spPr/>
      <dgm:t>
        <a:bodyPr/>
        <a:lstStyle/>
        <a:p>
          <a:endParaRPr lang="es-ES"/>
        </a:p>
      </dgm:t>
    </dgm:pt>
    <dgm:pt modelId="{8A534678-ED4D-42F8-BC4D-350F8E5F39F8}" type="sibTrans" cxnId="{F917AFCD-F3A5-459C-B346-40B8F584D8AE}">
      <dgm:prSet/>
      <dgm:spPr/>
      <dgm:t>
        <a:bodyPr/>
        <a:lstStyle/>
        <a:p>
          <a:endParaRPr lang="es-ES"/>
        </a:p>
      </dgm:t>
    </dgm:pt>
    <dgm:pt modelId="{25192A25-694C-4147-B18D-C0827C7344E6}">
      <dgm:prSet custT="1"/>
      <dgm:spPr/>
      <dgm:t>
        <a:bodyPr/>
        <a:lstStyle/>
        <a:p>
          <a:r>
            <a:rPr lang="es-ES" sz="1600" dirty="0" smtClean="0"/>
            <a:t>Dr. </a:t>
          </a:r>
          <a:r>
            <a:rPr lang="es-ES" sz="1600" dirty="0" err="1" smtClean="0"/>
            <a:t>Gisbert</a:t>
          </a:r>
          <a:r>
            <a:rPr lang="es-ES" sz="1600" dirty="0" smtClean="0"/>
            <a:t> GEOTRANSFER</a:t>
          </a:r>
          <a:endParaRPr lang="es-ES" sz="1600" dirty="0"/>
        </a:p>
      </dgm:t>
    </dgm:pt>
    <dgm:pt modelId="{49BE8FFE-35A7-4F24-BAF4-D623E4053CD9}" type="parTrans" cxnId="{AC6B6447-B26D-44D1-8F7D-281E8B616DF6}">
      <dgm:prSet/>
      <dgm:spPr/>
      <dgm:t>
        <a:bodyPr/>
        <a:lstStyle/>
        <a:p>
          <a:endParaRPr lang="es-ES"/>
        </a:p>
      </dgm:t>
    </dgm:pt>
    <dgm:pt modelId="{E93563FC-1EAD-4F37-B67D-FFADA1F6E3D1}" type="sibTrans" cxnId="{AC6B6447-B26D-44D1-8F7D-281E8B616DF6}">
      <dgm:prSet/>
      <dgm:spPr/>
      <dgm:t>
        <a:bodyPr/>
        <a:lstStyle/>
        <a:p>
          <a:endParaRPr lang="es-ES"/>
        </a:p>
      </dgm:t>
    </dgm:pt>
    <dgm:pt modelId="{CAF42D66-53DF-4BB0-9A97-183A45EC8E51}">
      <dgm:prSet custT="1"/>
      <dgm:spPr/>
      <dgm:t>
        <a:bodyPr/>
        <a:lstStyle/>
        <a:p>
          <a:r>
            <a:rPr lang="es-ES" sz="1100" dirty="0" smtClean="0"/>
            <a:t>Mejora del aprovechamiento en placas de alabastro de uso arquitectónico</a:t>
          </a:r>
          <a:endParaRPr lang="es-ES" sz="1100" dirty="0"/>
        </a:p>
      </dgm:t>
    </dgm:pt>
    <dgm:pt modelId="{B05A8854-3813-4903-8AF6-3DE7F10C7CEE}" type="parTrans" cxnId="{7BD9BCDD-E747-42D2-9E88-1D7E5B7A1CB8}">
      <dgm:prSet/>
      <dgm:spPr/>
      <dgm:t>
        <a:bodyPr/>
        <a:lstStyle/>
        <a:p>
          <a:endParaRPr lang="es-ES"/>
        </a:p>
      </dgm:t>
    </dgm:pt>
    <dgm:pt modelId="{373BEB1A-833B-4970-9DB2-D51FCCA1B620}" type="sibTrans" cxnId="{7BD9BCDD-E747-42D2-9E88-1D7E5B7A1CB8}">
      <dgm:prSet/>
      <dgm:spPr/>
      <dgm:t>
        <a:bodyPr/>
        <a:lstStyle/>
        <a:p>
          <a:endParaRPr lang="es-ES"/>
        </a:p>
      </dgm:t>
    </dgm:pt>
    <dgm:pt modelId="{D7A60F9D-F4BF-4DA7-82A4-9565727FC4DD}">
      <dgm:prSet custT="1"/>
      <dgm:spPr/>
      <dgm:t>
        <a:bodyPr/>
        <a:lstStyle/>
        <a:p>
          <a:r>
            <a:rPr lang="es-ES" sz="1200" dirty="0" smtClean="0"/>
            <a:t>Desarrollo de dispositivos </a:t>
          </a:r>
          <a:r>
            <a:rPr lang="es-ES" sz="1200" dirty="0" err="1" smtClean="0"/>
            <a:t>microfluidicos</a:t>
          </a:r>
          <a:r>
            <a:rPr lang="es-ES" sz="1200" dirty="0" smtClean="0"/>
            <a:t> con encapsulado incorporado</a:t>
          </a:r>
          <a:endParaRPr lang="es-ES" sz="1200" dirty="0"/>
        </a:p>
      </dgm:t>
    </dgm:pt>
    <dgm:pt modelId="{FF5EE7D1-C3C7-4F4A-ACB2-254BE559CF29}" type="parTrans" cxnId="{A39CB930-0C4D-4A6F-9199-FCCB4EB253AC}">
      <dgm:prSet/>
      <dgm:spPr/>
      <dgm:t>
        <a:bodyPr/>
        <a:lstStyle/>
        <a:p>
          <a:endParaRPr lang="es-ES"/>
        </a:p>
      </dgm:t>
    </dgm:pt>
    <dgm:pt modelId="{B03C73FE-ECDF-43C3-9B62-7EF2804DF733}" type="sibTrans" cxnId="{A39CB930-0C4D-4A6F-9199-FCCB4EB253AC}">
      <dgm:prSet/>
      <dgm:spPr/>
      <dgm:t>
        <a:bodyPr/>
        <a:lstStyle/>
        <a:p>
          <a:endParaRPr lang="es-ES"/>
        </a:p>
      </dgm:t>
    </dgm:pt>
    <dgm:pt modelId="{64DB0930-ECD9-464F-96DF-E46FD94B6A9F}">
      <dgm:prSet phldrT="[Texto]" custT="1"/>
      <dgm:spPr/>
      <dgm:t>
        <a:bodyPr/>
        <a:lstStyle/>
        <a:p>
          <a:r>
            <a:rPr lang="es-ES" sz="1200" dirty="0" smtClean="0"/>
            <a:t>Dr. </a:t>
          </a:r>
          <a:r>
            <a:rPr lang="es-ES" sz="1200" dirty="0" err="1" smtClean="0"/>
            <a:t>Ainsa</a:t>
          </a:r>
          <a:r>
            <a:rPr lang="es-ES" sz="1200" dirty="0" smtClean="0"/>
            <a:t> GRUPO DE GENETICA DE MICOBACTERIAS</a:t>
          </a:r>
          <a:endParaRPr lang="es-ES" sz="1200" dirty="0"/>
        </a:p>
      </dgm:t>
    </dgm:pt>
    <dgm:pt modelId="{5FB7FACB-600B-42F4-B2C2-03B7301B9390}" type="parTrans" cxnId="{16E2E313-F031-466F-9F02-8AC06A8616CD}">
      <dgm:prSet/>
      <dgm:spPr/>
      <dgm:t>
        <a:bodyPr/>
        <a:lstStyle/>
        <a:p>
          <a:endParaRPr lang="es-ES"/>
        </a:p>
      </dgm:t>
    </dgm:pt>
    <dgm:pt modelId="{36BE3B17-9007-48D5-B925-A74B859D3E56}" type="sibTrans" cxnId="{16E2E313-F031-466F-9F02-8AC06A8616CD}">
      <dgm:prSet/>
      <dgm:spPr/>
      <dgm:t>
        <a:bodyPr/>
        <a:lstStyle/>
        <a:p>
          <a:endParaRPr lang="es-ES"/>
        </a:p>
      </dgm:t>
    </dgm:pt>
    <dgm:pt modelId="{911C3A1E-6290-4869-8DD3-243336D899F4}">
      <dgm:prSet phldrT="[Texto]" custT="1"/>
      <dgm:spPr/>
      <dgm:t>
        <a:bodyPr/>
        <a:lstStyle/>
        <a:p>
          <a:r>
            <a:rPr lang="es-ES" sz="1200" dirty="0" err="1" smtClean="0"/>
            <a:t>Nanotherapeutics</a:t>
          </a:r>
          <a:r>
            <a:rPr lang="es-ES" sz="1200" dirty="0" smtClean="0"/>
            <a:t> </a:t>
          </a:r>
          <a:r>
            <a:rPr lang="es-ES" sz="1200" dirty="0" err="1" smtClean="0"/>
            <a:t>for</a:t>
          </a:r>
          <a:r>
            <a:rPr lang="es-ES" sz="1200" dirty="0" smtClean="0"/>
            <a:t> </a:t>
          </a:r>
          <a:r>
            <a:rPr lang="es-ES" sz="1200" dirty="0" err="1" smtClean="0"/>
            <a:t>antibiotic</a:t>
          </a:r>
          <a:r>
            <a:rPr lang="es-ES" sz="1200" dirty="0" smtClean="0"/>
            <a:t> </a:t>
          </a:r>
          <a:r>
            <a:rPr lang="es-ES" sz="1050" dirty="0" err="1" smtClean="0"/>
            <a:t>resistant</a:t>
          </a:r>
          <a:r>
            <a:rPr lang="es-ES" sz="1200" dirty="0" smtClean="0"/>
            <a:t> </a:t>
          </a:r>
          <a:r>
            <a:rPr lang="es-ES" sz="1200" dirty="0" err="1" smtClean="0"/>
            <a:t>emerging</a:t>
          </a:r>
          <a:r>
            <a:rPr lang="es-ES" sz="1200" dirty="0" smtClean="0"/>
            <a:t> </a:t>
          </a:r>
          <a:r>
            <a:rPr lang="es-ES" sz="1200" dirty="0" err="1" smtClean="0"/>
            <a:t>bacterial</a:t>
          </a:r>
          <a:r>
            <a:rPr lang="es-ES" sz="1200" dirty="0" smtClean="0"/>
            <a:t> </a:t>
          </a:r>
          <a:r>
            <a:rPr lang="es-ES" sz="1200" dirty="0" err="1" smtClean="0"/>
            <a:t>pathogens</a:t>
          </a:r>
          <a:endParaRPr lang="es-ES" sz="1200" dirty="0"/>
        </a:p>
      </dgm:t>
    </dgm:pt>
    <dgm:pt modelId="{B7DBF335-7D6E-4DCE-BD9C-323B434C610C}" type="parTrans" cxnId="{32B01C65-7302-404F-BBD3-6C5E438BD144}">
      <dgm:prSet/>
      <dgm:spPr/>
      <dgm:t>
        <a:bodyPr/>
        <a:lstStyle/>
        <a:p>
          <a:endParaRPr lang="es-ES"/>
        </a:p>
      </dgm:t>
    </dgm:pt>
    <dgm:pt modelId="{BE1EE058-6FED-4A0D-B2EA-F753238602D0}" type="sibTrans" cxnId="{32B01C65-7302-404F-BBD3-6C5E438BD144}">
      <dgm:prSet/>
      <dgm:spPr/>
      <dgm:t>
        <a:bodyPr/>
        <a:lstStyle/>
        <a:p>
          <a:endParaRPr lang="es-ES"/>
        </a:p>
      </dgm:t>
    </dgm:pt>
    <dgm:pt modelId="{0AADEAB8-B726-40A7-B1F5-C0FC8DA659C3}">
      <dgm:prSet/>
      <dgm:spPr/>
      <dgm:t>
        <a:bodyPr/>
        <a:lstStyle/>
        <a:p>
          <a:r>
            <a:rPr lang="es-ES" b="1" dirty="0" smtClean="0"/>
            <a:t>GENERAL MOTORS ESPAÑA S.L.U.</a:t>
          </a:r>
          <a:endParaRPr lang="es-ES" b="1" dirty="0"/>
        </a:p>
      </dgm:t>
    </dgm:pt>
    <dgm:pt modelId="{878E1F20-0549-4E7E-A8B1-E2A659C7D63B}" type="parTrans" cxnId="{CB55B185-F885-4A63-936F-ED528080D86F}">
      <dgm:prSet/>
      <dgm:spPr/>
      <dgm:t>
        <a:bodyPr/>
        <a:lstStyle/>
        <a:p>
          <a:endParaRPr lang="es-ES"/>
        </a:p>
      </dgm:t>
    </dgm:pt>
    <dgm:pt modelId="{8EDFE445-7F96-47B9-BD0A-004616A53609}" type="sibTrans" cxnId="{CB55B185-F885-4A63-936F-ED528080D86F}">
      <dgm:prSet/>
      <dgm:spPr/>
      <dgm:t>
        <a:bodyPr/>
        <a:lstStyle/>
        <a:p>
          <a:endParaRPr lang="es-ES"/>
        </a:p>
      </dgm:t>
    </dgm:pt>
    <dgm:pt modelId="{5A577FE2-7C01-41BF-9898-C42995C03D67}">
      <dgm:prSet custT="1"/>
      <dgm:spPr/>
      <dgm:t>
        <a:bodyPr/>
        <a:lstStyle/>
        <a:p>
          <a:r>
            <a:rPr lang="es-ES" sz="1400" dirty="0" smtClean="0"/>
            <a:t>Dr. </a:t>
          </a:r>
          <a:r>
            <a:rPr lang="es-ES" sz="1400" dirty="0" err="1" smtClean="0"/>
            <a:t>Santoralia</a:t>
          </a:r>
          <a:r>
            <a:rPr lang="es-ES" sz="1400" dirty="0" smtClean="0"/>
            <a:t>   GIFMA</a:t>
          </a:r>
          <a:endParaRPr lang="es-ES" sz="1400" dirty="0"/>
        </a:p>
      </dgm:t>
    </dgm:pt>
    <dgm:pt modelId="{794B7196-7FC8-400E-B66E-1906A2ED4ECA}" type="parTrans" cxnId="{C9799DC6-D0E8-49ED-8FD4-03C1E1000582}">
      <dgm:prSet/>
      <dgm:spPr/>
      <dgm:t>
        <a:bodyPr/>
        <a:lstStyle/>
        <a:p>
          <a:endParaRPr lang="es-ES"/>
        </a:p>
      </dgm:t>
    </dgm:pt>
    <dgm:pt modelId="{6816D2C8-FADB-4B94-888A-72FCF429B8A8}" type="sibTrans" cxnId="{C9799DC6-D0E8-49ED-8FD4-03C1E1000582}">
      <dgm:prSet/>
      <dgm:spPr/>
      <dgm:t>
        <a:bodyPr/>
        <a:lstStyle/>
        <a:p>
          <a:endParaRPr lang="es-ES"/>
        </a:p>
      </dgm:t>
    </dgm:pt>
    <dgm:pt modelId="{33C335F4-48C2-46E9-812C-09D8E941213C}">
      <dgm:prSet/>
      <dgm:spPr/>
      <dgm:t>
        <a:bodyPr/>
        <a:lstStyle/>
        <a:p>
          <a:r>
            <a:rPr lang="es-ES" dirty="0" smtClean="0"/>
            <a:t>Desarrollo de un sistema de </a:t>
          </a:r>
          <a:r>
            <a:rPr lang="es-ES" dirty="0" err="1" smtClean="0"/>
            <a:t>inspeccion</a:t>
          </a:r>
          <a:r>
            <a:rPr lang="es-ES" dirty="0" smtClean="0"/>
            <a:t> de defectos  de pintura en línea para capós de vehículos</a:t>
          </a:r>
          <a:endParaRPr lang="es-ES" dirty="0"/>
        </a:p>
      </dgm:t>
    </dgm:pt>
    <dgm:pt modelId="{10B2D16E-F5CA-4361-B3AE-116082CF8B9A}" type="parTrans" cxnId="{1BCC3220-49E1-4956-B32F-42AA7D74A822}">
      <dgm:prSet/>
      <dgm:spPr/>
      <dgm:t>
        <a:bodyPr/>
        <a:lstStyle/>
        <a:p>
          <a:endParaRPr lang="es-ES"/>
        </a:p>
      </dgm:t>
    </dgm:pt>
    <dgm:pt modelId="{0E889D85-538A-445E-A5E3-F6252E745712}" type="sibTrans" cxnId="{1BCC3220-49E1-4956-B32F-42AA7D74A822}">
      <dgm:prSet/>
      <dgm:spPr/>
      <dgm:t>
        <a:bodyPr/>
        <a:lstStyle/>
        <a:p>
          <a:endParaRPr lang="es-ES"/>
        </a:p>
      </dgm:t>
    </dgm:pt>
    <dgm:pt modelId="{EFFDA142-0B89-4342-93DC-82D8575DA40F}" type="pres">
      <dgm:prSet presAssocID="{94EDE450-6A36-42D8-A327-A70787F88C06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AA249F19-2652-4699-89EC-AC5CCC5D4057}" type="pres">
      <dgm:prSet presAssocID="{E3B95870-86FE-4A39-BDA0-AA598C27FF20}" presName="compNode" presStyleCnt="0"/>
      <dgm:spPr/>
    </dgm:pt>
    <dgm:pt modelId="{A858B617-DE22-48F6-96EC-9FF66DD9D1B2}" type="pres">
      <dgm:prSet presAssocID="{E3B95870-86FE-4A39-BDA0-AA598C27FF20}" presName="aNode" presStyleLbl="bgShp" presStyleIdx="0" presStyleCnt="7"/>
      <dgm:spPr/>
      <dgm:t>
        <a:bodyPr/>
        <a:lstStyle/>
        <a:p>
          <a:endParaRPr lang="es-ES"/>
        </a:p>
      </dgm:t>
    </dgm:pt>
    <dgm:pt modelId="{C509D729-3F7E-4B20-9147-3760C4B6CB61}" type="pres">
      <dgm:prSet presAssocID="{E3B95870-86FE-4A39-BDA0-AA598C27FF20}" presName="textNode" presStyleLbl="bgShp" presStyleIdx="0" presStyleCnt="7"/>
      <dgm:spPr/>
      <dgm:t>
        <a:bodyPr/>
        <a:lstStyle/>
        <a:p>
          <a:endParaRPr lang="es-ES"/>
        </a:p>
      </dgm:t>
    </dgm:pt>
    <dgm:pt modelId="{6B80A8B3-7EFA-4D57-8247-3837C463C29B}" type="pres">
      <dgm:prSet presAssocID="{E3B95870-86FE-4A39-BDA0-AA598C27FF20}" presName="compChildNode" presStyleCnt="0"/>
      <dgm:spPr/>
    </dgm:pt>
    <dgm:pt modelId="{52464FFD-AAAD-465E-B07A-2C328F6F4801}" type="pres">
      <dgm:prSet presAssocID="{E3B95870-86FE-4A39-BDA0-AA598C27FF20}" presName="theInnerList" presStyleCnt="0"/>
      <dgm:spPr/>
    </dgm:pt>
    <dgm:pt modelId="{7D756A22-9D65-4168-ADF8-55B93AF635BB}" type="pres">
      <dgm:prSet presAssocID="{C4A60B50-FD7A-4FC0-8E5B-B16146A4EE04}" presName="childNode" presStyleLbl="node1" presStyleIdx="0" presStyleCnt="14" custLinFactY="-5037" custLinFactNeighborX="4820" custLinFactNeighborY="-10000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AD4A3AD-E334-4C9A-B816-1262B8684CC3}" type="pres">
      <dgm:prSet presAssocID="{C4A60B50-FD7A-4FC0-8E5B-B16146A4EE04}" presName="aSpace2" presStyleCnt="0"/>
      <dgm:spPr/>
    </dgm:pt>
    <dgm:pt modelId="{F1D01081-6AED-47F7-AE87-0E2CC23BD102}" type="pres">
      <dgm:prSet presAssocID="{368E2918-3A2B-4736-B09A-9D54A338E586}" presName="childNode" presStyleLbl="node1" presStyleIdx="1" presStyleCnt="14" custScaleY="16811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D44B53C-9C12-4D9B-8DEC-360F3CEBFF1A}" type="pres">
      <dgm:prSet presAssocID="{E3B95870-86FE-4A39-BDA0-AA598C27FF20}" presName="aSpace" presStyleCnt="0"/>
      <dgm:spPr/>
    </dgm:pt>
    <dgm:pt modelId="{AD7820B3-BDF9-45F9-91AE-7CA1CAF2DFF0}" type="pres">
      <dgm:prSet presAssocID="{B157BB64-FCFA-44AA-B3EF-99509A239294}" presName="compNode" presStyleCnt="0"/>
      <dgm:spPr/>
    </dgm:pt>
    <dgm:pt modelId="{AF9BF6CC-7579-4699-AE0A-9677840B6F8D}" type="pres">
      <dgm:prSet presAssocID="{B157BB64-FCFA-44AA-B3EF-99509A239294}" presName="aNode" presStyleLbl="bgShp" presStyleIdx="1" presStyleCnt="7"/>
      <dgm:spPr/>
      <dgm:t>
        <a:bodyPr/>
        <a:lstStyle/>
        <a:p>
          <a:endParaRPr lang="es-ES"/>
        </a:p>
      </dgm:t>
    </dgm:pt>
    <dgm:pt modelId="{871BA301-2F05-4E3A-8E35-2361A5190E97}" type="pres">
      <dgm:prSet presAssocID="{B157BB64-FCFA-44AA-B3EF-99509A239294}" presName="textNode" presStyleLbl="bgShp" presStyleIdx="1" presStyleCnt="7"/>
      <dgm:spPr/>
      <dgm:t>
        <a:bodyPr/>
        <a:lstStyle/>
        <a:p>
          <a:endParaRPr lang="es-ES"/>
        </a:p>
      </dgm:t>
    </dgm:pt>
    <dgm:pt modelId="{1435568E-8D53-4612-8A59-4E68BB196A41}" type="pres">
      <dgm:prSet presAssocID="{B157BB64-FCFA-44AA-B3EF-99509A239294}" presName="compChildNode" presStyleCnt="0"/>
      <dgm:spPr/>
    </dgm:pt>
    <dgm:pt modelId="{3776F1D6-B01C-4CF8-99C9-78BBDBC63F62}" type="pres">
      <dgm:prSet presAssocID="{B157BB64-FCFA-44AA-B3EF-99509A239294}" presName="theInnerList" presStyleCnt="0"/>
      <dgm:spPr/>
    </dgm:pt>
    <dgm:pt modelId="{5D0C0F4D-8A12-47D1-BCC0-E818C1B4E525}" type="pres">
      <dgm:prSet presAssocID="{D7351F82-01F4-4C3C-9A49-12EA8701E6FB}" presName="childNode" presStyleLbl="node1" presStyleIdx="2" presStyleCnt="14" custLinFactY="-5037" custLinFactNeighborX="1970" custLinFactNeighborY="-10000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D144377-3EDB-487E-A10D-364B4B3DDFC4}" type="pres">
      <dgm:prSet presAssocID="{D7351F82-01F4-4C3C-9A49-12EA8701E6FB}" presName="aSpace2" presStyleCnt="0"/>
      <dgm:spPr/>
    </dgm:pt>
    <dgm:pt modelId="{456282F8-9DC6-405C-9D3F-2A0915837811}" type="pres">
      <dgm:prSet presAssocID="{12F6BFEA-F5AB-4A28-990D-A094BFD07747}" presName="childNode" presStyleLbl="node1" presStyleIdx="3" presStyleCnt="14" custScaleY="16811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ECBC5D2-37C6-4EF7-848C-CCA065071FC8}" type="pres">
      <dgm:prSet presAssocID="{B157BB64-FCFA-44AA-B3EF-99509A239294}" presName="aSpace" presStyleCnt="0"/>
      <dgm:spPr/>
    </dgm:pt>
    <dgm:pt modelId="{8CD7AD62-7258-41E5-B23B-0298B140DFC6}" type="pres">
      <dgm:prSet presAssocID="{2EEE7172-1579-41BD-A109-2ADAB04F9ACE}" presName="compNode" presStyleCnt="0"/>
      <dgm:spPr/>
    </dgm:pt>
    <dgm:pt modelId="{0B48BFC3-32F6-449A-B1DD-E7F73D434801}" type="pres">
      <dgm:prSet presAssocID="{2EEE7172-1579-41BD-A109-2ADAB04F9ACE}" presName="aNode" presStyleLbl="bgShp" presStyleIdx="2" presStyleCnt="7"/>
      <dgm:spPr/>
      <dgm:t>
        <a:bodyPr/>
        <a:lstStyle/>
        <a:p>
          <a:endParaRPr lang="es-ES"/>
        </a:p>
      </dgm:t>
    </dgm:pt>
    <dgm:pt modelId="{2F729FCD-5EAC-4328-9804-B86D5768920F}" type="pres">
      <dgm:prSet presAssocID="{2EEE7172-1579-41BD-A109-2ADAB04F9ACE}" presName="textNode" presStyleLbl="bgShp" presStyleIdx="2" presStyleCnt="7"/>
      <dgm:spPr/>
      <dgm:t>
        <a:bodyPr/>
        <a:lstStyle/>
        <a:p>
          <a:endParaRPr lang="es-ES"/>
        </a:p>
      </dgm:t>
    </dgm:pt>
    <dgm:pt modelId="{3043D776-7725-4E11-82F2-F28F137D0772}" type="pres">
      <dgm:prSet presAssocID="{2EEE7172-1579-41BD-A109-2ADAB04F9ACE}" presName="compChildNode" presStyleCnt="0"/>
      <dgm:spPr/>
    </dgm:pt>
    <dgm:pt modelId="{683049EF-95E6-4730-A9D6-A1579AC9EC33}" type="pres">
      <dgm:prSet presAssocID="{2EEE7172-1579-41BD-A109-2ADAB04F9ACE}" presName="theInnerList" presStyleCnt="0"/>
      <dgm:spPr/>
    </dgm:pt>
    <dgm:pt modelId="{AE9610D0-0A1C-473C-A0D6-8BBD984D48E5}" type="pres">
      <dgm:prSet presAssocID="{0D9C6806-F547-4E17-AD83-33E6121191F6}" presName="childNode" presStyleLbl="node1" presStyleIdx="4" presStyleCnt="14" custScaleX="102369" custScaleY="254209" custLinFactY="-15095" custLinFactNeighborX="2851" custLinFactNeighborY="-10000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1B2939D-1967-46E7-96E4-F5B4BCC37A2B}" type="pres">
      <dgm:prSet presAssocID="{0D9C6806-F547-4E17-AD83-33E6121191F6}" presName="aSpace2" presStyleCnt="0"/>
      <dgm:spPr/>
    </dgm:pt>
    <dgm:pt modelId="{97BA8C71-91D4-4974-AD04-F35B857392F7}" type="pres">
      <dgm:prSet presAssocID="{013CD4C7-EB0F-4FD1-8A1D-985B9E2344D8}" presName="childNode" presStyleLbl="node1" presStyleIdx="5" presStyleCnt="14" custScaleY="33055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90D227F-2378-41A7-A9B6-EBACD67C3382}" type="pres">
      <dgm:prSet presAssocID="{2EEE7172-1579-41BD-A109-2ADAB04F9ACE}" presName="aSpace" presStyleCnt="0"/>
      <dgm:spPr/>
    </dgm:pt>
    <dgm:pt modelId="{E9B4031A-11B9-424B-AE88-24456A14B275}" type="pres">
      <dgm:prSet presAssocID="{A417BA9F-A78B-4ABA-AB5E-C98E6C2B8F13}" presName="compNode" presStyleCnt="0"/>
      <dgm:spPr/>
    </dgm:pt>
    <dgm:pt modelId="{0682D239-935B-4257-B60B-E51379223C30}" type="pres">
      <dgm:prSet presAssocID="{A417BA9F-A78B-4ABA-AB5E-C98E6C2B8F13}" presName="aNode" presStyleLbl="bgShp" presStyleIdx="3" presStyleCnt="7"/>
      <dgm:spPr/>
      <dgm:t>
        <a:bodyPr/>
        <a:lstStyle/>
        <a:p>
          <a:endParaRPr lang="es-ES"/>
        </a:p>
      </dgm:t>
    </dgm:pt>
    <dgm:pt modelId="{3AB8DB07-76EB-4E69-BC33-8939CEA85280}" type="pres">
      <dgm:prSet presAssocID="{A417BA9F-A78B-4ABA-AB5E-C98E6C2B8F13}" presName="textNode" presStyleLbl="bgShp" presStyleIdx="3" presStyleCnt="7"/>
      <dgm:spPr/>
      <dgm:t>
        <a:bodyPr/>
        <a:lstStyle/>
        <a:p>
          <a:endParaRPr lang="es-ES"/>
        </a:p>
      </dgm:t>
    </dgm:pt>
    <dgm:pt modelId="{657D4E5D-A510-4995-954E-472CF0B383D7}" type="pres">
      <dgm:prSet presAssocID="{A417BA9F-A78B-4ABA-AB5E-C98E6C2B8F13}" presName="compChildNode" presStyleCnt="0"/>
      <dgm:spPr/>
    </dgm:pt>
    <dgm:pt modelId="{2C3B046B-11ED-483B-AFE5-1620BF310FB2}" type="pres">
      <dgm:prSet presAssocID="{A417BA9F-A78B-4ABA-AB5E-C98E6C2B8F13}" presName="theInnerList" presStyleCnt="0"/>
      <dgm:spPr/>
    </dgm:pt>
    <dgm:pt modelId="{6115A399-4E52-481F-8214-4BF3B732603D}" type="pres">
      <dgm:prSet presAssocID="{25192A25-694C-4147-B18D-C0827C7344E6}" presName="childNode" presStyleLbl="node1" presStyleIdx="6" presStyleCnt="14" custLinFactY="-174" custLinFactNeighborY="-10000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11B87FB-BA6F-4DFD-BFE7-46DEE50345D7}" type="pres">
      <dgm:prSet presAssocID="{25192A25-694C-4147-B18D-C0827C7344E6}" presName="aSpace2" presStyleCnt="0"/>
      <dgm:spPr/>
    </dgm:pt>
    <dgm:pt modelId="{5460D106-84A8-4ECA-8AF8-B4663DD8C808}" type="pres">
      <dgm:prSet presAssocID="{CAF42D66-53DF-4BB0-9A97-183A45EC8E51}" presName="childNode" presStyleLbl="node1" presStyleIdx="7" presStyleCnt="14" custScaleY="16811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A1FA8BC-3AB0-42BD-965F-2395AB1E8A1B}" type="pres">
      <dgm:prSet presAssocID="{A417BA9F-A78B-4ABA-AB5E-C98E6C2B8F13}" presName="aSpace" presStyleCnt="0"/>
      <dgm:spPr/>
    </dgm:pt>
    <dgm:pt modelId="{E8E136EB-8D1B-42A9-8E19-9977B4481FCE}" type="pres">
      <dgm:prSet presAssocID="{BF60FDE4-7DE0-4DE4-97D3-2F7A872147E4}" presName="compNode" presStyleCnt="0"/>
      <dgm:spPr/>
    </dgm:pt>
    <dgm:pt modelId="{2BAAF10B-370B-4846-B98C-2FE968BF398D}" type="pres">
      <dgm:prSet presAssocID="{BF60FDE4-7DE0-4DE4-97D3-2F7A872147E4}" presName="aNode" presStyleLbl="bgShp" presStyleIdx="4" presStyleCnt="7"/>
      <dgm:spPr/>
      <dgm:t>
        <a:bodyPr/>
        <a:lstStyle/>
        <a:p>
          <a:endParaRPr lang="es-ES"/>
        </a:p>
      </dgm:t>
    </dgm:pt>
    <dgm:pt modelId="{FDF53FC2-B46A-4454-98AC-3285C2052782}" type="pres">
      <dgm:prSet presAssocID="{BF60FDE4-7DE0-4DE4-97D3-2F7A872147E4}" presName="textNode" presStyleLbl="bgShp" presStyleIdx="4" presStyleCnt="7"/>
      <dgm:spPr/>
      <dgm:t>
        <a:bodyPr/>
        <a:lstStyle/>
        <a:p>
          <a:endParaRPr lang="es-ES"/>
        </a:p>
      </dgm:t>
    </dgm:pt>
    <dgm:pt modelId="{8377EF7B-66D9-4D05-905F-015513C9FB9E}" type="pres">
      <dgm:prSet presAssocID="{BF60FDE4-7DE0-4DE4-97D3-2F7A872147E4}" presName="compChildNode" presStyleCnt="0"/>
      <dgm:spPr/>
    </dgm:pt>
    <dgm:pt modelId="{CAF58C30-D157-4A9A-B723-39458C28BC8E}" type="pres">
      <dgm:prSet presAssocID="{BF60FDE4-7DE0-4DE4-97D3-2F7A872147E4}" presName="theInnerList" presStyleCnt="0"/>
      <dgm:spPr/>
    </dgm:pt>
    <dgm:pt modelId="{4E0616CC-A4A4-49D1-ABF7-F9FBF52265C4}" type="pres">
      <dgm:prSet presAssocID="{52CBE79A-4A23-42D6-8A6A-E4910A9D341C}" presName="childNode" presStyleLbl="node1" presStyleIdx="8" presStyleCnt="14" custLinFactY="-174" custLinFactNeighborY="-10000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2B5A06D-6F54-4EA0-A766-3C0D85A1BD04}" type="pres">
      <dgm:prSet presAssocID="{52CBE79A-4A23-42D6-8A6A-E4910A9D341C}" presName="aSpace2" presStyleCnt="0"/>
      <dgm:spPr/>
    </dgm:pt>
    <dgm:pt modelId="{C6F0E223-8764-452E-A748-0C38E212227E}" type="pres">
      <dgm:prSet presAssocID="{D7A60F9D-F4BF-4DA7-82A4-9565727FC4DD}" presName="childNode" presStyleLbl="node1" presStyleIdx="9" presStyleCnt="14" custScaleY="16811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AB820EE-1891-4DFB-A629-6CBBBCC298D1}" type="pres">
      <dgm:prSet presAssocID="{BF60FDE4-7DE0-4DE4-97D3-2F7A872147E4}" presName="aSpace" presStyleCnt="0"/>
      <dgm:spPr/>
    </dgm:pt>
    <dgm:pt modelId="{85BEFC24-F004-4D4D-98EE-589EF2EE0DD7}" type="pres">
      <dgm:prSet presAssocID="{3CB26C95-50E2-4D3A-A8C3-E3DC16CE0747}" presName="compNode" presStyleCnt="0"/>
      <dgm:spPr/>
    </dgm:pt>
    <dgm:pt modelId="{6A11BF55-8D59-4AEA-A4B6-CFA6B559A0A7}" type="pres">
      <dgm:prSet presAssocID="{3CB26C95-50E2-4D3A-A8C3-E3DC16CE0747}" presName="aNode" presStyleLbl="bgShp" presStyleIdx="5" presStyleCnt="7"/>
      <dgm:spPr/>
      <dgm:t>
        <a:bodyPr/>
        <a:lstStyle/>
        <a:p>
          <a:endParaRPr lang="es-ES"/>
        </a:p>
      </dgm:t>
    </dgm:pt>
    <dgm:pt modelId="{71D578E1-CB78-4F6A-BD29-E102128E0C4E}" type="pres">
      <dgm:prSet presAssocID="{3CB26C95-50E2-4D3A-A8C3-E3DC16CE0747}" presName="textNode" presStyleLbl="bgShp" presStyleIdx="5" presStyleCnt="7"/>
      <dgm:spPr/>
      <dgm:t>
        <a:bodyPr/>
        <a:lstStyle/>
        <a:p>
          <a:endParaRPr lang="es-ES"/>
        </a:p>
      </dgm:t>
    </dgm:pt>
    <dgm:pt modelId="{9F3D40AF-D259-4DE4-B197-7E937B135922}" type="pres">
      <dgm:prSet presAssocID="{3CB26C95-50E2-4D3A-A8C3-E3DC16CE0747}" presName="compChildNode" presStyleCnt="0"/>
      <dgm:spPr/>
    </dgm:pt>
    <dgm:pt modelId="{808905D3-5684-492C-BEBC-A106E559EC4A}" type="pres">
      <dgm:prSet presAssocID="{3CB26C95-50E2-4D3A-A8C3-E3DC16CE0747}" presName="theInnerList" presStyleCnt="0"/>
      <dgm:spPr/>
    </dgm:pt>
    <dgm:pt modelId="{973805C0-BB2A-456E-9A32-98FE67E78A13}" type="pres">
      <dgm:prSet presAssocID="{64DB0930-ECD9-464F-96DF-E46FD94B6A9F}" presName="childNode" presStyleLbl="node1" presStyleIdx="10" presStyleCnt="14" custLinFactY="-9179" custLinFactNeighborY="-10000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E563751-FBB9-4CA2-AAB4-41537189CE9E}" type="pres">
      <dgm:prSet presAssocID="{64DB0930-ECD9-464F-96DF-E46FD94B6A9F}" presName="aSpace2" presStyleCnt="0"/>
      <dgm:spPr/>
    </dgm:pt>
    <dgm:pt modelId="{40CC0794-18DD-4720-8115-128041C021B9}" type="pres">
      <dgm:prSet presAssocID="{911C3A1E-6290-4869-8DD3-243336D899F4}" presName="childNode" presStyleLbl="node1" presStyleIdx="11" presStyleCnt="14" custScaleY="16814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9BAF230-39DD-4ECA-AC83-B41148239333}" type="pres">
      <dgm:prSet presAssocID="{3CB26C95-50E2-4D3A-A8C3-E3DC16CE0747}" presName="aSpace" presStyleCnt="0"/>
      <dgm:spPr/>
    </dgm:pt>
    <dgm:pt modelId="{186CD854-5AED-43C9-953E-D07F2DEB99C7}" type="pres">
      <dgm:prSet presAssocID="{0AADEAB8-B726-40A7-B1F5-C0FC8DA659C3}" presName="compNode" presStyleCnt="0"/>
      <dgm:spPr/>
    </dgm:pt>
    <dgm:pt modelId="{CB1E34C3-FC38-424A-B534-1D54EA90BD32}" type="pres">
      <dgm:prSet presAssocID="{0AADEAB8-B726-40A7-B1F5-C0FC8DA659C3}" presName="aNode" presStyleLbl="bgShp" presStyleIdx="6" presStyleCnt="7"/>
      <dgm:spPr/>
      <dgm:t>
        <a:bodyPr/>
        <a:lstStyle/>
        <a:p>
          <a:endParaRPr lang="es-ES"/>
        </a:p>
      </dgm:t>
    </dgm:pt>
    <dgm:pt modelId="{7B2DC6D5-0FBB-4966-B1FB-316221DF5841}" type="pres">
      <dgm:prSet presAssocID="{0AADEAB8-B726-40A7-B1F5-C0FC8DA659C3}" presName="textNode" presStyleLbl="bgShp" presStyleIdx="6" presStyleCnt="7"/>
      <dgm:spPr/>
      <dgm:t>
        <a:bodyPr/>
        <a:lstStyle/>
        <a:p>
          <a:endParaRPr lang="es-ES"/>
        </a:p>
      </dgm:t>
    </dgm:pt>
    <dgm:pt modelId="{1940D3D2-E8CD-46B8-BDCB-77A33F38A4CF}" type="pres">
      <dgm:prSet presAssocID="{0AADEAB8-B726-40A7-B1F5-C0FC8DA659C3}" presName="compChildNode" presStyleCnt="0"/>
      <dgm:spPr/>
    </dgm:pt>
    <dgm:pt modelId="{D2FF7BBB-FF31-4929-AE6D-2938F77927FF}" type="pres">
      <dgm:prSet presAssocID="{0AADEAB8-B726-40A7-B1F5-C0FC8DA659C3}" presName="theInnerList" presStyleCnt="0"/>
      <dgm:spPr/>
    </dgm:pt>
    <dgm:pt modelId="{EEC1C823-520D-42CC-A16F-962B56F1AFDF}" type="pres">
      <dgm:prSet presAssocID="{5A577FE2-7C01-41BF-9898-C42995C03D67}" presName="childNode" presStyleLbl="node1" presStyleIdx="12" presStyleCnt="14" custLinFactNeighborY="-7187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F5E6F42-772E-4A56-8F86-6DA69F96051E}" type="pres">
      <dgm:prSet presAssocID="{5A577FE2-7C01-41BF-9898-C42995C03D67}" presName="aSpace2" presStyleCnt="0"/>
      <dgm:spPr/>
    </dgm:pt>
    <dgm:pt modelId="{9ED7BE2C-6BDC-40E8-A0B1-AF1911CD57C5}" type="pres">
      <dgm:prSet presAssocID="{33C335F4-48C2-46E9-812C-09D8E941213C}" presName="childNode" presStyleLbl="node1" presStyleIdx="13" presStyleCnt="14" custScaleY="14156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32B01C65-7302-404F-BBD3-6C5E438BD144}" srcId="{3CB26C95-50E2-4D3A-A8C3-E3DC16CE0747}" destId="{911C3A1E-6290-4869-8DD3-243336D899F4}" srcOrd="1" destOrd="0" parTransId="{B7DBF335-7D6E-4DCE-BD9C-323B434C610C}" sibTransId="{BE1EE058-6FED-4A0D-B2EA-F753238602D0}"/>
    <dgm:cxn modelId="{D329D03A-B6E1-40D5-8837-3E440E10FB39}" srcId="{94EDE450-6A36-42D8-A327-A70787F88C06}" destId="{BF60FDE4-7DE0-4DE4-97D3-2F7A872147E4}" srcOrd="4" destOrd="0" parTransId="{3C48D230-79A7-47BB-8466-BD33BC1580A5}" sibTransId="{D813FD10-58C7-4755-9379-D2BFE85BE526}"/>
    <dgm:cxn modelId="{85374405-C1B3-4D7A-8E41-B9747C56DEF6}" type="presOf" srcId="{5A577FE2-7C01-41BF-9898-C42995C03D67}" destId="{EEC1C823-520D-42CC-A16F-962B56F1AFDF}" srcOrd="0" destOrd="0" presId="urn:microsoft.com/office/officeart/2005/8/layout/lProcess2"/>
    <dgm:cxn modelId="{61FCCBF9-9EC1-4613-B729-A09B2F9D6090}" type="presOf" srcId="{52CBE79A-4A23-42D6-8A6A-E4910A9D341C}" destId="{4E0616CC-A4A4-49D1-ABF7-F9FBF52265C4}" srcOrd="0" destOrd="0" presId="urn:microsoft.com/office/officeart/2005/8/layout/lProcess2"/>
    <dgm:cxn modelId="{07A0238A-5BB8-4C45-9CD2-1E09B4567E08}" type="presOf" srcId="{013CD4C7-EB0F-4FD1-8A1D-985B9E2344D8}" destId="{97BA8C71-91D4-4974-AD04-F35B857392F7}" srcOrd="0" destOrd="0" presId="urn:microsoft.com/office/officeart/2005/8/layout/lProcess2"/>
    <dgm:cxn modelId="{6A9AA880-DB63-4C02-81CB-B4871A3E4DD8}" type="presOf" srcId="{CAF42D66-53DF-4BB0-9A97-183A45EC8E51}" destId="{5460D106-84A8-4ECA-8AF8-B4663DD8C808}" srcOrd="0" destOrd="0" presId="urn:microsoft.com/office/officeart/2005/8/layout/lProcess2"/>
    <dgm:cxn modelId="{7BD9BCDD-E747-42D2-9E88-1D7E5B7A1CB8}" srcId="{A417BA9F-A78B-4ABA-AB5E-C98E6C2B8F13}" destId="{CAF42D66-53DF-4BB0-9A97-183A45EC8E51}" srcOrd="1" destOrd="0" parTransId="{B05A8854-3813-4903-8AF6-3DE7F10C7CEE}" sibTransId="{373BEB1A-833B-4970-9DB2-D51FCCA1B620}"/>
    <dgm:cxn modelId="{CF4DCE96-9FD5-41A8-B1B9-C3883070C544}" srcId="{E3B95870-86FE-4A39-BDA0-AA598C27FF20}" destId="{368E2918-3A2B-4736-B09A-9D54A338E586}" srcOrd="1" destOrd="0" parTransId="{C118903B-D374-4D08-8987-C4550DF6EB7F}" sibTransId="{51C646AD-394A-4236-9874-EDADDC406462}"/>
    <dgm:cxn modelId="{7F084EB6-D309-46DF-9FFF-5DCD327D5D45}" type="presOf" srcId="{33C335F4-48C2-46E9-812C-09D8E941213C}" destId="{9ED7BE2C-6BDC-40E8-A0B1-AF1911CD57C5}" srcOrd="0" destOrd="0" presId="urn:microsoft.com/office/officeart/2005/8/layout/lProcess2"/>
    <dgm:cxn modelId="{51203360-F6C0-44CC-8F51-59737AA41433}" type="presOf" srcId="{0AADEAB8-B726-40A7-B1F5-C0FC8DA659C3}" destId="{7B2DC6D5-0FBB-4966-B1FB-316221DF5841}" srcOrd="1" destOrd="0" presId="urn:microsoft.com/office/officeart/2005/8/layout/lProcess2"/>
    <dgm:cxn modelId="{7AF16FAB-C993-4A0F-804B-2F2CDB58C15A}" type="presOf" srcId="{E3B95870-86FE-4A39-BDA0-AA598C27FF20}" destId="{C509D729-3F7E-4B20-9147-3760C4B6CB61}" srcOrd="1" destOrd="0" presId="urn:microsoft.com/office/officeart/2005/8/layout/lProcess2"/>
    <dgm:cxn modelId="{AABCA716-CF0D-4283-8F09-779947971263}" type="presOf" srcId="{64DB0930-ECD9-464F-96DF-E46FD94B6A9F}" destId="{973805C0-BB2A-456E-9A32-98FE67E78A13}" srcOrd="0" destOrd="0" presId="urn:microsoft.com/office/officeart/2005/8/layout/lProcess2"/>
    <dgm:cxn modelId="{48024DE3-A539-490F-8849-11670AA1FCE5}" type="presOf" srcId="{3CB26C95-50E2-4D3A-A8C3-E3DC16CE0747}" destId="{71D578E1-CB78-4F6A-BD29-E102128E0C4E}" srcOrd="1" destOrd="0" presId="urn:microsoft.com/office/officeart/2005/8/layout/lProcess2"/>
    <dgm:cxn modelId="{1BCC3220-49E1-4956-B32F-42AA7D74A822}" srcId="{0AADEAB8-B726-40A7-B1F5-C0FC8DA659C3}" destId="{33C335F4-48C2-46E9-812C-09D8E941213C}" srcOrd="1" destOrd="0" parTransId="{10B2D16E-F5CA-4361-B3AE-116082CF8B9A}" sibTransId="{0E889D85-538A-445E-A5E3-F6252E745712}"/>
    <dgm:cxn modelId="{07B65339-E148-4E24-AFBF-CC7696F2A3E5}" type="presOf" srcId="{12F6BFEA-F5AB-4A28-990D-A094BFD07747}" destId="{456282F8-9DC6-405C-9D3F-2A0915837811}" srcOrd="0" destOrd="0" presId="urn:microsoft.com/office/officeart/2005/8/layout/lProcess2"/>
    <dgm:cxn modelId="{3E04F26B-9591-435D-ABA8-59C7D47145BA}" type="presOf" srcId="{A417BA9F-A78B-4ABA-AB5E-C98E6C2B8F13}" destId="{3AB8DB07-76EB-4E69-BC33-8939CEA85280}" srcOrd="1" destOrd="0" presId="urn:microsoft.com/office/officeart/2005/8/layout/lProcess2"/>
    <dgm:cxn modelId="{8FEC7201-C3E4-4F42-8F20-9D932A4C84FF}" type="presOf" srcId="{BF60FDE4-7DE0-4DE4-97D3-2F7A872147E4}" destId="{2BAAF10B-370B-4846-B98C-2FE968BF398D}" srcOrd="0" destOrd="0" presId="urn:microsoft.com/office/officeart/2005/8/layout/lProcess2"/>
    <dgm:cxn modelId="{FB79B73A-2E67-4933-A636-D18510E31F5D}" type="presOf" srcId="{A417BA9F-A78B-4ABA-AB5E-C98E6C2B8F13}" destId="{0682D239-935B-4257-B60B-E51379223C30}" srcOrd="0" destOrd="0" presId="urn:microsoft.com/office/officeart/2005/8/layout/lProcess2"/>
    <dgm:cxn modelId="{A6EBA0AF-B58C-41AC-9DA1-D3518D7BA98B}" type="presOf" srcId="{911C3A1E-6290-4869-8DD3-243336D899F4}" destId="{40CC0794-18DD-4720-8115-128041C021B9}" srcOrd="0" destOrd="0" presId="urn:microsoft.com/office/officeart/2005/8/layout/lProcess2"/>
    <dgm:cxn modelId="{CB55B185-F885-4A63-936F-ED528080D86F}" srcId="{94EDE450-6A36-42D8-A327-A70787F88C06}" destId="{0AADEAB8-B726-40A7-B1F5-C0FC8DA659C3}" srcOrd="6" destOrd="0" parTransId="{878E1F20-0549-4E7E-A8B1-E2A659C7D63B}" sibTransId="{8EDFE445-7F96-47B9-BD0A-004616A53609}"/>
    <dgm:cxn modelId="{25D191CC-81F8-41ED-A5B7-099541E0F657}" type="presOf" srcId="{B157BB64-FCFA-44AA-B3EF-99509A239294}" destId="{AF9BF6CC-7579-4699-AE0A-9677840B6F8D}" srcOrd="0" destOrd="0" presId="urn:microsoft.com/office/officeart/2005/8/layout/lProcess2"/>
    <dgm:cxn modelId="{6109003E-64C5-4078-A632-3F347A1364BF}" srcId="{2EEE7172-1579-41BD-A109-2ADAB04F9ACE}" destId="{0D9C6806-F547-4E17-AD83-33E6121191F6}" srcOrd="0" destOrd="0" parTransId="{19845E63-07CA-4472-B5E7-E3512807A464}" sibTransId="{F5490FC5-D01D-4C45-ADCB-27F90B1C99E2}"/>
    <dgm:cxn modelId="{A0C707DD-0AC4-4959-A564-B2E842DE8DD0}" type="presOf" srcId="{E3B95870-86FE-4A39-BDA0-AA598C27FF20}" destId="{A858B617-DE22-48F6-96EC-9FF66DD9D1B2}" srcOrd="0" destOrd="0" presId="urn:microsoft.com/office/officeart/2005/8/layout/lProcess2"/>
    <dgm:cxn modelId="{467D3145-F2A3-42CE-962B-DFC0C32A39AC}" srcId="{94EDE450-6A36-42D8-A327-A70787F88C06}" destId="{3CB26C95-50E2-4D3A-A8C3-E3DC16CE0747}" srcOrd="5" destOrd="0" parTransId="{138191AC-987A-48B3-A075-764B528035E9}" sibTransId="{D8F8789F-5385-4100-A9FC-36B158AD3257}"/>
    <dgm:cxn modelId="{16E2E313-F031-466F-9F02-8AC06A8616CD}" srcId="{3CB26C95-50E2-4D3A-A8C3-E3DC16CE0747}" destId="{64DB0930-ECD9-464F-96DF-E46FD94B6A9F}" srcOrd="0" destOrd="0" parTransId="{5FB7FACB-600B-42F4-B2C2-03B7301B9390}" sibTransId="{36BE3B17-9007-48D5-B925-A74B859D3E56}"/>
    <dgm:cxn modelId="{99F2722E-735C-4F24-BFB9-0DE8A588BAD7}" srcId="{94EDE450-6A36-42D8-A327-A70787F88C06}" destId="{A417BA9F-A78B-4ABA-AB5E-C98E6C2B8F13}" srcOrd="3" destOrd="0" parTransId="{2AC1B755-127C-4001-9506-982F09DA42BA}" sibTransId="{0F5C92E1-517E-43DC-96B7-D5919A31CACB}"/>
    <dgm:cxn modelId="{0B49F0D7-AB4B-43EE-8E48-D0B923F0F737}" srcId="{2EEE7172-1579-41BD-A109-2ADAB04F9ACE}" destId="{013CD4C7-EB0F-4FD1-8A1D-985B9E2344D8}" srcOrd="1" destOrd="0" parTransId="{60D30CE5-25B1-4EE6-B659-3CCA60B5A443}" sibTransId="{04733CDF-154E-4F3F-B497-639BB05AF522}"/>
    <dgm:cxn modelId="{06391911-DE99-44BF-B604-C927E774D2FC}" srcId="{B157BB64-FCFA-44AA-B3EF-99509A239294}" destId="{12F6BFEA-F5AB-4A28-990D-A094BFD07747}" srcOrd="1" destOrd="0" parTransId="{7D6B7057-7349-4E44-9AA5-F13756D9CA3F}" sibTransId="{B53D2DAF-608F-4805-B61F-0E284FA76E92}"/>
    <dgm:cxn modelId="{839689B1-D00A-440B-B016-26CED9C6BD97}" type="presOf" srcId="{25192A25-694C-4147-B18D-C0827C7344E6}" destId="{6115A399-4E52-481F-8214-4BF3B732603D}" srcOrd="0" destOrd="0" presId="urn:microsoft.com/office/officeart/2005/8/layout/lProcess2"/>
    <dgm:cxn modelId="{C9799DC6-D0E8-49ED-8FD4-03C1E1000582}" srcId="{0AADEAB8-B726-40A7-B1F5-C0FC8DA659C3}" destId="{5A577FE2-7C01-41BF-9898-C42995C03D67}" srcOrd="0" destOrd="0" parTransId="{794B7196-7FC8-400E-B66E-1906A2ED4ECA}" sibTransId="{6816D2C8-FADB-4B94-888A-72FCF429B8A8}"/>
    <dgm:cxn modelId="{AC6B6447-B26D-44D1-8F7D-281E8B616DF6}" srcId="{A417BA9F-A78B-4ABA-AB5E-C98E6C2B8F13}" destId="{25192A25-694C-4147-B18D-C0827C7344E6}" srcOrd="0" destOrd="0" parTransId="{49BE8FFE-35A7-4F24-BAF4-D623E4053CD9}" sibTransId="{E93563FC-1EAD-4F37-B67D-FFADA1F6E3D1}"/>
    <dgm:cxn modelId="{8D87A88C-F790-4C00-915F-AB738BB800E5}" srcId="{94EDE450-6A36-42D8-A327-A70787F88C06}" destId="{2EEE7172-1579-41BD-A109-2ADAB04F9ACE}" srcOrd="2" destOrd="0" parTransId="{225E2903-6ADF-4CF1-8D6F-67EE73F90E75}" sibTransId="{015213A3-D5A4-4889-A976-332451A5E1BB}"/>
    <dgm:cxn modelId="{F917AFCD-F3A5-459C-B346-40B8F584D8AE}" srcId="{BF60FDE4-7DE0-4DE4-97D3-2F7A872147E4}" destId="{52CBE79A-4A23-42D6-8A6A-E4910A9D341C}" srcOrd="0" destOrd="0" parTransId="{B6A262C2-F5F6-4A34-B88E-A7B504468C7E}" sibTransId="{8A534678-ED4D-42F8-BC4D-350F8E5F39F8}"/>
    <dgm:cxn modelId="{CA53A4F1-C909-4A18-9F58-D7B1D2C38C60}" srcId="{E3B95870-86FE-4A39-BDA0-AA598C27FF20}" destId="{C4A60B50-FD7A-4FC0-8E5B-B16146A4EE04}" srcOrd="0" destOrd="0" parTransId="{967F8237-E377-49A5-93FC-EDE44A7608E3}" sibTransId="{CB5CCF4D-40A6-4B22-A2FF-54A49CD44580}"/>
    <dgm:cxn modelId="{2FB76433-550C-4337-8C82-AC2C0B914B03}" type="presOf" srcId="{0D9C6806-F547-4E17-AD83-33E6121191F6}" destId="{AE9610D0-0A1C-473C-A0D6-8BBD984D48E5}" srcOrd="0" destOrd="0" presId="urn:microsoft.com/office/officeart/2005/8/layout/lProcess2"/>
    <dgm:cxn modelId="{A39CB930-0C4D-4A6F-9199-FCCB4EB253AC}" srcId="{BF60FDE4-7DE0-4DE4-97D3-2F7A872147E4}" destId="{D7A60F9D-F4BF-4DA7-82A4-9565727FC4DD}" srcOrd="1" destOrd="0" parTransId="{FF5EE7D1-C3C7-4F4A-ACB2-254BE559CF29}" sibTransId="{B03C73FE-ECDF-43C3-9B62-7EF2804DF733}"/>
    <dgm:cxn modelId="{31931894-135E-46FE-B344-3E81440A6A23}" type="presOf" srcId="{0AADEAB8-B726-40A7-B1F5-C0FC8DA659C3}" destId="{CB1E34C3-FC38-424A-B534-1D54EA90BD32}" srcOrd="0" destOrd="0" presId="urn:microsoft.com/office/officeart/2005/8/layout/lProcess2"/>
    <dgm:cxn modelId="{50AE3FD4-0BDC-4C06-B63B-6A54507C45D0}" srcId="{94EDE450-6A36-42D8-A327-A70787F88C06}" destId="{B157BB64-FCFA-44AA-B3EF-99509A239294}" srcOrd="1" destOrd="0" parTransId="{2DAC94BD-AFAC-4CDF-9C87-3624E0CF9E19}" sibTransId="{817492F1-6A2D-48C9-9B21-C3ED90296D06}"/>
    <dgm:cxn modelId="{706FBD14-2823-4F9E-8A99-F4E92AF8F079}" srcId="{B157BB64-FCFA-44AA-B3EF-99509A239294}" destId="{D7351F82-01F4-4C3C-9A49-12EA8701E6FB}" srcOrd="0" destOrd="0" parTransId="{9688CE83-1972-4080-BB25-6CAAA986F675}" sibTransId="{8D767BA2-6E16-4A7E-9407-DE2192DFDF75}"/>
    <dgm:cxn modelId="{46197993-6337-4DE9-B18A-E5F75653F702}" type="presOf" srcId="{2EEE7172-1579-41BD-A109-2ADAB04F9ACE}" destId="{2F729FCD-5EAC-4328-9804-B86D5768920F}" srcOrd="1" destOrd="0" presId="urn:microsoft.com/office/officeart/2005/8/layout/lProcess2"/>
    <dgm:cxn modelId="{D2973EF9-854F-421F-A852-0085F6E2C206}" type="presOf" srcId="{368E2918-3A2B-4736-B09A-9D54A338E586}" destId="{F1D01081-6AED-47F7-AE87-0E2CC23BD102}" srcOrd="0" destOrd="0" presId="urn:microsoft.com/office/officeart/2005/8/layout/lProcess2"/>
    <dgm:cxn modelId="{84485810-89BC-4418-AA54-D2E43E8AB924}" type="presOf" srcId="{94EDE450-6A36-42D8-A327-A70787F88C06}" destId="{EFFDA142-0B89-4342-93DC-82D8575DA40F}" srcOrd="0" destOrd="0" presId="urn:microsoft.com/office/officeart/2005/8/layout/lProcess2"/>
    <dgm:cxn modelId="{C4208FD4-BB1A-42CE-A78C-CA96FC80CC7D}" type="presOf" srcId="{D7351F82-01F4-4C3C-9A49-12EA8701E6FB}" destId="{5D0C0F4D-8A12-47D1-BCC0-E818C1B4E525}" srcOrd="0" destOrd="0" presId="urn:microsoft.com/office/officeart/2005/8/layout/lProcess2"/>
    <dgm:cxn modelId="{435941CA-F22F-421B-9A1E-86D38F3B90AF}" type="presOf" srcId="{D7A60F9D-F4BF-4DA7-82A4-9565727FC4DD}" destId="{C6F0E223-8764-452E-A748-0C38E212227E}" srcOrd="0" destOrd="0" presId="urn:microsoft.com/office/officeart/2005/8/layout/lProcess2"/>
    <dgm:cxn modelId="{BF1CA3EB-7EED-41A0-B1F0-680D97EB62A0}" type="presOf" srcId="{B157BB64-FCFA-44AA-B3EF-99509A239294}" destId="{871BA301-2F05-4E3A-8E35-2361A5190E97}" srcOrd="1" destOrd="0" presId="urn:microsoft.com/office/officeart/2005/8/layout/lProcess2"/>
    <dgm:cxn modelId="{B6504AC3-60CA-4B5F-BF7C-B5FB1EEA88B6}" type="presOf" srcId="{BF60FDE4-7DE0-4DE4-97D3-2F7A872147E4}" destId="{FDF53FC2-B46A-4454-98AC-3285C2052782}" srcOrd="1" destOrd="0" presId="urn:microsoft.com/office/officeart/2005/8/layout/lProcess2"/>
    <dgm:cxn modelId="{1118EEDE-D63D-4AF2-8876-9E426FDD514B}" type="presOf" srcId="{C4A60B50-FD7A-4FC0-8E5B-B16146A4EE04}" destId="{7D756A22-9D65-4168-ADF8-55B93AF635BB}" srcOrd="0" destOrd="0" presId="urn:microsoft.com/office/officeart/2005/8/layout/lProcess2"/>
    <dgm:cxn modelId="{C56CCD97-A30B-4AF8-AE30-158E972332C6}" type="presOf" srcId="{2EEE7172-1579-41BD-A109-2ADAB04F9ACE}" destId="{0B48BFC3-32F6-449A-B1DD-E7F73D434801}" srcOrd="0" destOrd="0" presId="urn:microsoft.com/office/officeart/2005/8/layout/lProcess2"/>
    <dgm:cxn modelId="{B1D42492-9D18-4BEC-BBE3-0586463875D1}" type="presOf" srcId="{3CB26C95-50E2-4D3A-A8C3-E3DC16CE0747}" destId="{6A11BF55-8D59-4AEA-A4B6-CFA6B559A0A7}" srcOrd="0" destOrd="0" presId="urn:microsoft.com/office/officeart/2005/8/layout/lProcess2"/>
    <dgm:cxn modelId="{77C60F3F-235F-4E7A-8359-A8925FA3D0D9}" srcId="{94EDE450-6A36-42D8-A327-A70787F88C06}" destId="{E3B95870-86FE-4A39-BDA0-AA598C27FF20}" srcOrd="0" destOrd="0" parTransId="{BD45FCA5-71FE-476F-AF26-46387EAE18A7}" sibTransId="{6C706D3F-E591-4A72-8F12-B8439E90D4D4}"/>
    <dgm:cxn modelId="{B1CF2BE4-62AC-43A3-B1E2-23585D55A52B}" type="presParOf" srcId="{EFFDA142-0B89-4342-93DC-82D8575DA40F}" destId="{AA249F19-2652-4699-89EC-AC5CCC5D4057}" srcOrd="0" destOrd="0" presId="urn:microsoft.com/office/officeart/2005/8/layout/lProcess2"/>
    <dgm:cxn modelId="{6B0F96B8-F3C7-4924-B2A8-3F0F5BC8603B}" type="presParOf" srcId="{AA249F19-2652-4699-89EC-AC5CCC5D4057}" destId="{A858B617-DE22-48F6-96EC-9FF66DD9D1B2}" srcOrd="0" destOrd="0" presId="urn:microsoft.com/office/officeart/2005/8/layout/lProcess2"/>
    <dgm:cxn modelId="{CD2DBC29-0EEB-4E30-BEB2-5B16235E8B1A}" type="presParOf" srcId="{AA249F19-2652-4699-89EC-AC5CCC5D4057}" destId="{C509D729-3F7E-4B20-9147-3760C4B6CB61}" srcOrd="1" destOrd="0" presId="urn:microsoft.com/office/officeart/2005/8/layout/lProcess2"/>
    <dgm:cxn modelId="{6546067A-9A00-480C-A2E9-19C1B40D9AC0}" type="presParOf" srcId="{AA249F19-2652-4699-89EC-AC5CCC5D4057}" destId="{6B80A8B3-7EFA-4D57-8247-3837C463C29B}" srcOrd="2" destOrd="0" presId="urn:microsoft.com/office/officeart/2005/8/layout/lProcess2"/>
    <dgm:cxn modelId="{AA744A08-2E41-4D5E-8104-B1E4379886AE}" type="presParOf" srcId="{6B80A8B3-7EFA-4D57-8247-3837C463C29B}" destId="{52464FFD-AAAD-465E-B07A-2C328F6F4801}" srcOrd="0" destOrd="0" presId="urn:microsoft.com/office/officeart/2005/8/layout/lProcess2"/>
    <dgm:cxn modelId="{D960A056-4EF4-47AC-8272-4D18B5C5BE57}" type="presParOf" srcId="{52464FFD-AAAD-465E-B07A-2C328F6F4801}" destId="{7D756A22-9D65-4168-ADF8-55B93AF635BB}" srcOrd="0" destOrd="0" presId="urn:microsoft.com/office/officeart/2005/8/layout/lProcess2"/>
    <dgm:cxn modelId="{141D81D8-2547-4D72-A4A8-C3A9C170B1FF}" type="presParOf" srcId="{52464FFD-AAAD-465E-B07A-2C328F6F4801}" destId="{3AD4A3AD-E334-4C9A-B816-1262B8684CC3}" srcOrd="1" destOrd="0" presId="urn:microsoft.com/office/officeart/2005/8/layout/lProcess2"/>
    <dgm:cxn modelId="{7607C917-9075-434C-90A1-126EC143EB75}" type="presParOf" srcId="{52464FFD-AAAD-465E-B07A-2C328F6F4801}" destId="{F1D01081-6AED-47F7-AE87-0E2CC23BD102}" srcOrd="2" destOrd="0" presId="urn:microsoft.com/office/officeart/2005/8/layout/lProcess2"/>
    <dgm:cxn modelId="{29466DD6-4C93-4295-A00E-82EAB789844E}" type="presParOf" srcId="{EFFDA142-0B89-4342-93DC-82D8575DA40F}" destId="{0D44B53C-9C12-4D9B-8DEC-360F3CEBFF1A}" srcOrd="1" destOrd="0" presId="urn:microsoft.com/office/officeart/2005/8/layout/lProcess2"/>
    <dgm:cxn modelId="{EB85CE74-62B3-42EA-9529-AB7FB5CA667F}" type="presParOf" srcId="{EFFDA142-0B89-4342-93DC-82D8575DA40F}" destId="{AD7820B3-BDF9-45F9-91AE-7CA1CAF2DFF0}" srcOrd="2" destOrd="0" presId="urn:microsoft.com/office/officeart/2005/8/layout/lProcess2"/>
    <dgm:cxn modelId="{F35D1587-FE10-4968-8D25-C8891648BA98}" type="presParOf" srcId="{AD7820B3-BDF9-45F9-91AE-7CA1CAF2DFF0}" destId="{AF9BF6CC-7579-4699-AE0A-9677840B6F8D}" srcOrd="0" destOrd="0" presId="urn:microsoft.com/office/officeart/2005/8/layout/lProcess2"/>
    <dgm:cxn modelId="{0F56A2E2-29BA-433C-BBAB-EB800484FD71}" type="presParOf" srcId="{AD7820B3-BDF9-45F9-91AE-7CA1CAF2DFF0}" destId="{871BA301-2F05-4E3A-8E35-2361A5190E97}" srcOrd="1" destOrd="0" presId="urn:microsoft.com/office/officeart/2005/8/layout/lProcess2"/>
    <dgm:cxn modelId="{021770D5-8F15-43C1-BF8A-2A2B8D93E1CD}" type="presParOf" srcId="{AD7820B3-BDF9-45F9-91AE-7CA1CAF2DFF0}" destId="{1435568E-8D53-4612-8A59-4E68BB196A41}" srcOrd="2" destOrd="0" presId="urn:microsoft.com/office/officeart/2005/8/layout/lProcess2"/>
    <dgm:cxn modelId="{2C81D655-AEF2-48C3-87C6-68AD4FB13480}" type="presParOf" srcId="{1435568E-8D53-4612-8A59-4E68BB196A41}" destId="{3776F1D6-B01C-4CF8-99C9-78BBDBC63F62}" srcOrd="0" destOrd="0" presId="urn:microsoft.com/office/officeart/2005/8/layout/lProcess2"/>
    <dgm:cxn modelId="{7CAC7F6B-30A9-4D9B-A48F-4743609C0E2F}" type="presParOf" srcId="{3776F1D6-B01C-4CF8-99C9-78BBDBC63F62}" destId="{5D0C0F4D-8A12-47D1-BCC0-E818C1B4E525}" srcOrd="0" destOrd="0" presId="urn:microsoft.com/office/officeart/2005/8/layout/lProcess2"/>
    <dgm:cxn modelId="{321D0927-215A-4F55-93B5-0E4BB26DC205}" type="presParOf" srcId="{3776F1D6-B01C-4CF8-99C9-78BBDBC63F62}" destId="{ED144377-3EDB-487E-A10D-364B4B3DDFC4}" srcOrd="1" destOrd="0" presId="urn:microsoft.com/office/officeart/2005/8/layout/lProcess2"/>
    <dgm:cxn modelId="{862ED0E5-14D6-4839-A771-BC382097E779}" type="presParOf" srcId="{3776F1D6-B01C-4CF8-99C9-78BBDBC63F62}" destId="{456282F8-9DC6-405C-9D3F-2A0915837811}" srcOrd="2" destOrd="0" presId="urn:microsoft.com/office/officeart/2005/8/layout/lProcess2"/>
    <dgm:cxn modelId="{63E0422D-1CDE-43FF-830E-EAD64823D9C3}" type="presParOf" srcId="{EFFDA142-0B89-4342-93DC-82D8575DA40F}" destId="{CECBC5D2-37C6-4EF7-848C-CCA065071FC8}" srcOrd="3" destOrd="0" presId="urn:microsoft.com/office/officeart/2005/8/layout/lProcess2"/>
    <dgm:cxn modelId="{2637244D-8277-46EA-A600-94E643B2C7A3}" type="presParOf" srcId="{EFFDA142-0B89-4342-93DC-82D8575DA40F}" destId="{8CD7AD62-7258-41E5-B23B-0298B140DFC6}" srcOrd="4" destOrd="0" presId="urn:microsoft.com/office/officeart/2005/8/layout/lProcess2"/>
    <dgm:cxn modelId="{0434859A-E451-4379-A023-81D4A27B3EEE}" type="presParOf" srcId="{8CD7AD62-7258-41E5-B23B-0298B140DFC6}" destId="{0B48BFC3-32F6-449A-B1DD-E7F73D434801}" srcOrd="0" destOrd="0" presId="urn:microsoft.com/office/officeart/2005/8/layout/lProcess2"/>
    <dgm:cxn modelId="{7C678020-2CC4-48D1-86CE-197F2FB79AB9}" type="presParOf" srcId="{8CD7AD62-7258-41E5-B23B-0298B140DFC6}" destId="{2F729FCD-5EAC-4328-9804-B86D5768920F}" srcOrd="1" destOrd="0" presId="urn:microsoft.com/office/officeart/2005/8/layout/lProcess2"/>
    <dgm:cxn modelId="{5C8F4FEC-3FDC-4786-A8D9-6B1403B2C4EA}" type="presParOf" srcId="{8CD7AD62-7258-41E5-B23B-0298B140DFC6}" destId="{3043D776-7725-4E11-82F2-F28F137D0772}" srcOrd="2" destOrd="0" presId="urn:microsoft.com/office/officeart/2005/8/layout/lProcess2"/>
    <dgm:cxn modelId="{3ACB0C13-60BD-476F-9FDD-016AE423B0D2}" type="presParOf" srcId="{3043D776-7725-4E11-82F2-F28F137D0772}" destId="{683049EF-95E6-4730-A9D6-A1579AC9EC33}" srcOrd="0" destOrd="0" presId="urn:microsoft.com/office/officeart/2005/8/layout/lProcess2"/>
    <dgm:cxn modelId="{7231D776-53E4-4D9B-BDC5-6249C5B94975}" type="presParOf" srcId="{683049EF-95E6-4730-A9D6-A1579AC9EC33}" destId="{AE9610D0-0A1C-473C-A0D6-8BBD984D48E5}" srcOrd="0" destOrd="0" presId="urn:microsoft.com/office/officeart/2005/8/layout/lProcess2"/>
    <dgm:cxn modelId="{88508A6B-3175-42CB-AF69-E65EC2E48EFF}" type="presParOf" srcId="{683049EF-95E6-4730-A9D6-A1579AC9EC33}" destId="{01B2939D-1967-46E7-96E4-F5B4BCC37A2B}" srcOrd="1" destOrd="0" presId="urn:microsoft.com/office/officeart/2005/8/layout/lProcess2"/>
    <dgm:cxn modelId="{F9C08697-A244-4112-9FD0-D16461CAB098}" type="presParOf" srcId="{683049EF-95E6-4730-A9D6-A1579AC9EC33}" destId="{97BA8C71-91D4-4974-AD04-F35B857392F7}" srcOrd="2" destOrd="0" presId="urn:microsoft.com/office/officeart/2005/8/layout/lProcess2"/>
    <dgm:cxn modelId="{776AB771-C493-43E2-94B4-3E50328B2929}" type="presParOf" srcId="{EFFDA142-0B89-4342-93DC-82D8575DA40F}" destId="{F90D227F-2378-41A7-A9B6-EBACD67C3382}" srcOrd="5" destOrd="0" presId="urn:microsoft.com/office/officeart/2005/8/layout/lProcess2"/>
    <dgm:cxn modelId="{308AAF39-0A0C-4819-BEBB-57A283632850}" type="presParOf" srcId="{EFFDA142-0B89-4342-93DC-82D8575DA40F}" destId="{E9B4031A-11B9-424B-AE88-24456A14B275}" srcOrd="6" destOrd="0" presId="urn:microsoft.com/office/officeart/2005/8/layout/lProcess2"/>
    <dgm:cxn modelId="{46FF502C-A43B-4255-A46B-E70EA94D20A0}" type="presParOf" srcId="{E9B4031A-11B9-424B-AE88-24456A14B275}" destId="{0682D239-935B-4257-B60B-E51379223C30}" srcOrd="0" destOrd="0" presId="urn:microsoft.com/office/officeart/2005/8/layout/lProcess2"/>
    <dgm:cxn modelId="{CFB9F4AF-6C04-4674-9786-7ABBEBA35531}" type="presParOf" srcId="{E9B4031A-11B9-424B-AE88-24456A14B275}" destId="{3AB8DB07-76EB-4E69-BC33-8939CEA85280}" srcOrd="1" destOrd="0" presId="urn:microsoft.com/office/officeart/2005/8/layout/lProcess2"/>
    <dgm:cxn modelId="{C2DC956D-CC01-4D3E-9D01-8EFEEF2E9C3B}" type="presParOf" srcId="{E9B4031A-11B9-424B-AE88-24456A14B275}" destId="{657D4E5D-A510-4995-954E-472CF0B383D7}" srcOrd="2" destOrd="0" presId="urn:microsoft.com/office/officeart/2005/8/layout/lProcess2"/>
    <dgm:cxn modelId="{0267471C-6D14-4B47-AF6B-8F2ED8459764}" type="presParOf" srcId="{657D4E5D-A510-4995-954E-472CF0B383D7}" destId="{2C3B046B-11ED-483B-AFE5-1620BF310FB2}" srcOrd="0" destOrd="0" presId="urn:microsoft.com/office/officeart/2005/8/layout/lProcess2"/>
    <dgm:cxn modelId="{928197DF-E1D1-4F04-A519-703A22D2147C}" type="presParOf" srcId="{2C3B046B-11ED-483B-AFE5-1620BF310FB2}" destId="{6115A399-4E52-481F-8214-4BF3B732603D}" srcOrd="0" destOrd="0" presId="urn:microsoft.com/office/officeart/2005/8/layout/lProcess2"/>
    <dgm:cxn modelId="{31F1EA2A-D597-4E78-B7DF-555251A3A29B}" type="presParOf" srcId="{2C3B046B-11ED-483B-AFE5-1620BF310FB2}" destId="{811B87FB-BA6F-4DFD-BFE7-46DEE50345D7}" srcOrd="1" destOrd="0" presId="urn:microsoft.com/office/officeart/2005/8/layout/lProcess2"/>
    <dgm:cxn modelId="{05FAB06D-5520-4C42-A1BD-32C4A9A40C53}" type="presParOf" srcId="{2C3B046B-11ED-483B-AFE5-1620BF310FB2}" destId="{5460D106-84A8-4ECA-8AF8-B4663DD8C808}" srcOrd="2" destOrd="0" presId="urn:microsoft.com/office/officeart/2005/8/layout/lProcess2"/>
    <dgm:cxn modelId="{C137C59E-1BF4-497F-8F01-56FFDB068A1C}" type="presParOf" srcId="{EFFDA142-0B89-4342-93DC-82D8575DA40F}" destId="{9A1FA8BC-3AB0-42BD-965F-2395AB1E8A1B}" srcOrd="7" destOrd="0" presId="urn:microsoft.com/office/officeart/2005/8/layout/lProcess2"/>
    <dgm:cxn modelId="{ACC188FB-B099-471E-9998-7F46BFD95DF8}" type="presParOf" srcId="{EFFDA142-0B89-4342-93DC-82D8575DA40F}" destId="{E8E136EB-8D1B-42A9-8E19-9977B4481FCE}" srcOrd="8" destOrd="0" presId="urn:microsoft.com/office/officeart/2005/8/layout/lProcess2"/>
    <dgm:cxn modelId="{232F6386-8FA0-4A4A-87B2-225DB2E37607}" type="presParOf" srcId="{E8E136EB-8D1B-42A9-8E19-9977B4481FCE}" destId="{2BAAF10B-370B-4846-B98C-2FE968BF398D}" srcOrd="0" destOrd="0" presId="urn:microsoft.com/office/officeart/2005/8/layout/lProcess2"/>
    <dgm:cxn modelId="{068E9F34-3426-4EFB-B7B5-C6F94C41371D}" type="presParOf" srcId="{E8E136EB-8D1B-42A9-8E19-9977B4481FCE}" destId="{FDF53FC2-B46A-4454-98AC-3285C2052782}" srcOrd="1" destOrd="0" presId="urn:microsoft.com/office/officeart/2005/8/layout/lProcess2"/>
    <dgm:cxn modelId="{CCD9ACAE-CE74-485C-B38E-C889EAE33CB3}" type="presParOf" srcId="{E8E136EB-8D1B-42A9-8E19-9977B4481FCE}" destId="{8377EF7B-66D9-4D05-905F-015513C9FB9E}" srcOrd="2" destOrd="0" presId="urn:microsoft.com/office/officeart/2005/8/layout/lProcess2"/>
    <dgm:cxn modelId="{31E48D77-72D9-4C41-85B5-BD1116CB40D8}" type="presParOf" srcId="{8377EF7B-66D9-4D05-905F-015513C9FB9E}" destId="{CAF58C30-D157-4A9A-B723-39458C28BC8E}" srcOrd="0" destOrd="0" presId="urn:microsoft.com/office/officeart/2005/8/layout/lProcess2"/>
    <dgm:cxn modelId="{1B23AD2C-A05D-4C36-9FEE-EF4F81418526}" type="presParOf" srcId="{CAF58C30-D157-4A9A-B723-39458C28BC8E}" destId="{4E0616CC-A4A4-49D1-ABF7-F9FBF52265C4}" srcOrd="0" destOrd="0" presId="urn:microsoft.com/office/officeart/2005/8/layout/lProcess2"/>
    <dgm:cxn modelId="{0F112C92-D177-4789-9B89-B36AA5B10A5B}" type="presParOf" srcId="{CAF58C30-D157-4A9A-B723-39458C28BC8E}" destId="{72B5A06D-6F54-4EA0-A766-3C0D85A1BD04}" srcOrd="1" destOrd="0" presId="urn:microsoft.com/office/officeart/2005/8/layout/lProcess2"/>
    <dgm:cxn modelId="{02A497BF-315B-4EFC-B636-B2C00D8922AD}" type="presParOf" srcId="{CAF58C30-D157-4A9A-B723-39458C28BC8E}" destId="{C6F0E223-8764-452E-A748-0C38E212227E}" srcOrd="2" destOrd="0" presId="urn:microsoft.com/office/officeart/2005/8/layout/lProcess2"/>
    <dgm:cxn modelId="{A325C9C0-D156-426F-AAD1-A58A576C2777}" type="presParOf" srcId="{EFFDA142-0B89-4342-93DC-82D8575DA40F}" destId="{4AB820EE-1891-4DFB-A629-6CBBBCC298D1}" srcOrd="9" destOrd="0" presId="urn:microsoft.com/office/officeart/2005/8/layout/lProcess2"/>
    <dgm:cxn modelId="{C3899F63-B4D4-4EA0-856B-4E08475F8ADB}" type="presParOf" srcId="{EFFDA142-0B89-4342-93DC-82D8575DA40F}" destId="{85BEFC24-F004-4D4D-98EE-589EF2EE0DD7}" srcOrd="10" destOrd="0" presId="urn:microsoft.com/office/officeart/2005/8/layout/lProcess2"/>
    <dgm:cxn modelId="{5458948B-077D-47A6-9183-A7B5A77C9081}" type="presParOf" srcId="{85BEFC24-F004-4D4D-98EE-589EF2EE0DD7}" destId="{6A11BF55-8D59-4AEA-A4B6-CFA6B559A0A7}" srcOrd="0" destOrd="0" presId="urn:microsoft.com/office/officeart/2005/8/layout/lProcess2"/>
    <dgm:cxn modelId="{2B292AE9-6C94-4C3F-B799-E82425B14E14}" type="presParOf" srcId="{85BEFC24-F004-4D4D-98EE-589EF2EE0DD7}" destId="{71D578E1-CB78-4F6A-BD29-E102128E0C4E}" srcOrd="1" destOrd="0" presId="urn:microsoft.com/office/officeart/2005/8/layout/lProcess2"/>
    <dgm:cxn modelId="{E0C336A6-6DD5-42C9-880A-4A93D70DBEB3}" type="presParOf" srcId="{85BEFC24-F004-4D4D-98EE-589EF2EE0DD7}" destId="{9F3D40AF-D259-4DE4-B197-7E937B135922}" srcOrd="2" destOrd="0" presId="urn:microsoft.com/office/officeart/2005/8/layout/lProcess2"/>
    <dgm:cxn modelId="{7D659CE2-7DCE-4477-AD79-3E46E11C2DDF}" type="presParOf" srcId="{9F3D40AF-D259-4DE4-B197-7E937B135922}" destId="{808905D3-5684-492C-BEBC-A106E559EC4A}" srcOrd="0" destOrd="0" presId="urn:microsoft.com/office/officeart/2005/8/layout/lProcess2"/>
    <dgm:cxn modelId="{212B1B68-3A84-4A0F-BEC9-94CA628A52C6}" type="presParOf" srcId="{808905D3-5684-492C-BEBC-A106E559EC4A}" destId="{973805C0-BB2A-456E-9A32-98FE67E78A13}" srcOrd="0" destOrd="0" presId="urn:microsoft.com/office/officeart/2005/8/layout/lProcess2"/>
    <dgm:cxn modelId="{89FFE64C-B9D1-41E4-9F16-FB9F55877BD7}" type="presParOf" srcId="{808905D3-5684-492C-BEBC-A106E559EC4A}" destId="{9E563751-FBB9-4CA2-AAB4-41537189CE9E}" srcOrd="1" destOrd="0" presId="urn:microsoft.com/office/officeart/2005/8/layout/lProcess2"/>
    <dgm:cxn modelId="{EE4B4987-5DDC-460B-8CB8-B3DF74BD634B}" type="presParOf" srcId="{808905D3-5684-492C-BEBC-A106E559EC4A}" destId="{40CC0794-18DD-4720-8115-128041C021B9}" srcOrd="2" destOrd="0" presId="urn:microsoft.com/office/officeart/2005/8/layout/lProcess2"/>
    <dgm:cxn modelId="{34952BE1-BFCA-4C93-8661-6A9AC7A704E7}" type="presParOf" srcId="{EFFDA142-0B89-4342-93DC-82D8575DA40F}" destId="{A9BAF230-39DD-4ECA-AC83-B41148239333}" srcOrd="11" destOrd="0" presId="urn:microsoft.com/office/officeart/2005/8/layout/lProcess2"/>
    <dgm:cxn modelId="{A4B4C9F8-09D6-4444-9DFC-5C6EB8875EFE}" type="presParOf" srcId="{EFFDA142-0B89-4342-93DC-82D8575DA40F}" destId="{186CD854-5AED-43C9-953E-D07F2DEB99C7}" srcOrd="12" destOrd="0" presId="urn:microsoft.com/office/officeart/2005/8/layout/lProcess2"/>
    <dgm:cxn modelId="{8BEA2B91-AE6C-4AC0-B237-1EC335A53CCA}" type="presParOf" srcId="{186CD854-5AED-43C9-953E-D07F2DEB99C7}" destId="{CB1E34C3-FC38-424A-B534-1D54EA90BD32}" srcOrd="0" destOrd="0" presId="urn:microsoft.com/office/officeart/2005/8/layout/lProcess2"/>
    <dgm:cxn modelId="{E29954AE-A44A-4DA4-AA54-E7FEFE1691BA}" type="presParOf" srcId="{186CD854-5AED-43C9-953E-D07F2DEB99C7}" destId="{7B2DC6D5-0FBB-4966-B1FB-316221DF5841}" srcOrd="1" destOrd="0" presId="urn:microsoft.com/office/officeart/2005/8/layout/lProcess2"/>
    <dgm:cxn modelId="{6D93DDC0-B289-4EB7-9611-2EEDE0DFACF3}" type="presParOf" srcId="{186CD854-5AED-43C9-953E-D07F2DEB99C7}" destId="{1940D3D2-E8CD-46B8-BDCB-77A33F38A4CF}" srcOrd="2" destOrd="0" presId="urn:microsoft.com/office/officeart/2005/8/layout/lProcess2"/>
    <dgm:cxn modelId="{BBD28AF1-C1B0-4239-AA5F-67CE107CE7F2}" type="presParOf" srcId="{1940D3D2-E8CD-46B8-BDCB-77A33F38A4CF}" destId="{D2FF7BBB-FF31-4929-AE6D-2938F77927FF}" srcOrd="0" destOrd="0" presId="urn:microsoft.com/office/officeart/2005/8/layout/lProcess2"/>
    <dgm:cxn modelId="{10761EFA-8A8E-417F-A960-81CF60D86C43}" type="presParOf" srcId="{D2FF7BBB-FF31-4929-AE6D-2938F77927FF}" destId="{EEC1C823-520D-42CC-A16F-962B56F1AFDF}" srcOrd="0" destOrd="0" presId="urn:microsoft.com/office/officeart/2005/8/layout/lProcess2"/>
    <dgm:cxn modelId="{6C279C46-CBC8-41C9-87F6-FC60C5FF1B15}" type="presParOf" srcId="{D2FF7BBB-FF31-4929-AE6D-2938F77927FF}" destId="{3F5E6F42-772E-4A56-8F86-6DA69F96051E}" srcOrd="1" destOrd="0" presId="urn:microsoft.com/office/officeart/2005/8/layout/lProcess2"/>
    <dgm:cxn modelId="{9A8D0929-E33F-43A9-8048-94AF3EE5DB83}" type="presParOf" srcId="{D2FF7BBB-FF31-4929-AE6D-2938F77927FF}" destId="{9ED7BE2C-6BDC-40E8-A0B1-AF1911CD57C5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58B617-DE22-48F6-96EC-9FF66DD9D1B2}">
      <dsp:nvSpPr>
        <dsp:cNvPr id="0" name=""/>
        <dsp:cNvSpPr/>
      </dsp:nvSpPr>
      <dsp:spPr>
        <a:xfrm>
          <a:off x="6362" y="0"/>
          <a:ext cx="1174101" cy="530449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INERMAP</a:t>
          </a:r>
          <a:endParaRPr lang="es-ES" sz="2000" kern="1200" dirty="0"/>
        </a:p>
      </dsp:txBody>
      <dsp:txXfrm>
        <a:off x="6362" y="0"/>
        <a:ext cx="1174101" cy="1591347"/>
      </dsp:txXfrm>
    </dsp:sp>
    <dsp:sp modelId="{7D756A22-9D65-4168-ADF8-55B93AF635BB}">
      <dsp:nvSpPr>
        <dsp:cNvPr id="0" name=""/>
        <dsp:cNvSpPr/>
      </dsp:nvSpPr>
      <dsp:spPr>
        <a:xfrm>
          <a:off x="169045" y="1344046"/>
          <a:ext cx="939280" cy="12155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Dr. </a:t>
          </a:r>
          <a:r>
            <a:rPr lang="es-ES" sz="1600" kern="1200" dirty="0" err="1" smtClean="0"/>
            <a:t>MarÍn</a:t>
          </a:r>
          <a:r>
            <a:rPr lang="es-ES" sz="1600" kern="1200" dirty="0" smtClean="0"/>
            <a:t> IDERGO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T-54</a:t>
          </a:r>
          <a:endParaRPr lang="es-ES" sz="1600" kern="1200" dirty="0"/>
        </a:p>
      </dsp:txBody>
      <dsp:txXfrm>
        <a:off x="196556" y="1371557"/>
        <a:ext cx="884258" cy="1160504"/>
      </dsp:txXfrm>
    </dsp:sp>
    <dsp:sp modelId="{F1D01081-6AED-47F7-AE87-0E2CC23BD102}">
      <dsp:nvSpPr>
        <dsp:cNvPr id="0" name=""/>
        <dsp:cNvSpPr/>
      </dsp:nvSpPr>
      <dsp:spPr>
        <a:xfrm>
          <a:off x="123772" y="2994807"/>
          <a:ext cx="939280" cy="204353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dirty="0" smtClean="0"/>
            <a:t>Validación de un sistema para la evaluación de la capacidad funcional de la columna cervical y hombros </a:t>
          </a:r>
          <a:endParaRPr lang="es-ES" sz="1000" kern="1200" dirty="0"/>
        </a:p>
      </dsp:txBody>
      <dsp:txXfrm>
        <a:off x="151283" y="3022318"/>
        <a:ext cx="884258" cy="1988508"/>
      </dsp:txXfrm>
    </dsp:sp>
    <dsp:sp modelId="{AF9BF6CC-7579-4699-AE0A-9677840B6F8D}">
      <dsp:nvSpPr>
        <dsp:cNvPr id="0" name=""/>
        <dsp:cNvSpPr/>
      </dsp:nvSpPr>
      <dsp:spPr>
        <a:xfrm>
          <a:off x="1268521" y="0"/>
          <a:ext cx="1174101" cy="530449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/>
            <a:t>EPIC POWER CONVERTERS S.L</a:t>
          </a:r>
          <a:r>
            <a:rPr lang="es-ES" sz="1400" kern="1200" dirty="0" smtClean="0"/>
            <a:t>.</a:t>
          </a:r>
          <a:endParaRPr lang="es-ES" sz="1400" kern="1200" dirty="0"/>
        </a:p>
      </dsp:txBody>
      <dsp:txXfrm>
        <a:off x="1268521" y="0"/>
        <a:ext cx="1174101" cy="1591347"/>
      </dsp:txXfrm>
    </dsp:sp>
    <dsp:sp modelId="{5D0C0F4D-8A12-47D1-BCC0-E818C1B4E525}">
      <dsp:nvSpPr>
        <dsp:cNvPr id="0" name=""/>
        <dsp:cNvSpPr/>
      </dsp:nvSpPr>
      <dsp:spPr>
        <a:xfrm>
          <a:off x="1404435" y="1344046"/>
          <a:ext cx="939280" cy="12155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Dr. </a:t>
          </a:r>
          <a:r>
            <a:rPr lang="es-ES" sz="1600" kern="1200" dirty="0" err="1" smtClean="0"/>
            <a:t>Oyarbide</a:t>
          </a:r>
          <a:endParaRPr lang="es-ES" sz="1600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GEPM</a:t>
          </a:r>
          <a:endParaRPr lang="es-ES" sz="1600" kern="1200" dirty="0"/>
        </a:p>
      </dsp:txBody>
      <dsp:txXfrm>
        <a:off x="1431946" y="1371557"/>
        <a:ext cx="884258" cy="1160504"/>
      </dsp:txXfrm>
    </dsp:sp>
    <dsp:sp modelId="{456282F8-9DC6-405C-9D3F-2A0915837811}">
      <dsp:nvSpPr>
        <dsp:cNvPr id="0" name=""/>
        <dsp:cNvSpPr/>
      </dsp:nvSpPr>
      <dsp:spPr>
        <a:xfrm>
          <a:off x="1385931" y="2994807"/>
          <a:ext cx="939280" cy="204353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Desarrollo de convertidor de potencia </a:t>
          </a:r>
          <a:r>
            <a:rPr lang="es-ES" sz="1200" kern="1200" dirty="0" err="1" smtClean="0"/>
            <a:t>multipuerto</a:t>
          </a:r>
          <a:r>
            <a:rPr lang="es-ES" sz="1200" kern="1200" dirty="0" smtClean="0"/>
            <a:t> para energías renovables </a:t>
          </a:r>
          <a:r>
            <a:rPr lang="es-ES" sz="1200" kern="1200" dirty="0" err="1" smtClean="0"/>
            <a:t>offgrid</a:t>
          </a:r>
          <a:endParaRPr lang="es-ES" sz="1200" kern="1200" dirty="0"/>
        </a:p>
      </dsp:txBody>
      <dsp:txXfrm>
        <a:off x="1413442" y="3022318"/>
        <a:ext cx="884258" cy="1988508"/>
      </dsp:txXfrm>
    </dsp:sp>
    <dsp:sp modelId="{0B48BFC3-32F6-449A-B1DD-E7F73D434801}">
      <dsp:nvSpPr>
        <dsp:cNvPr id="0" name=""/>
        <dsp:cNvSpPr/>
      </dsp:nvSpPr>
      <dsp:spPr>
        <a:xfrm>
          <a:off x="2530680" y="0"/>
          <a:ext cx="1174101" cy="530449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kern="1200" dirty="0" smtClean="0"/>
            <a:t>NB NANOSCALE BIOMAGNETICS S.L.</a:t>
          </a:r>
          <a:endParaRPr lang="es-ES" sz="1200" b="1" kern="1200" dirty="0"/>
        </a:p>
      </dsp:txBody>
      <dsp:txXfrm>
        <a:off x="2530680" y="0"/>
        <a:ext cx="1174101" cy="1591347"/>
      </dsp:txXfrm>
    </dsp:sp>
    <dsp:sp modelId="{AE9610D0-0A1C-473C-A0D6-8BBD984D48E5}">
      <dsp:nvSpPr>
        <dsp:cNvPr id="0" name=""/>
        <dsp:cNvSpPr/>
      </dsp:nvSpPr>
      <dsp:spPr>
        <a:xfrm>
          <a:off x="2663743" y="1417614"/>
          <a:ext cx="961532" cy="145939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Dr. Goya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MAGNETISMO DE NANOESTRUCTURAS</a:t>
          </a:r>
          <a:endParaRPr lang="es-ES" sz="1600" kern="1200" dirty="0"/>
        </a:p>
      </dsp:txBody>
      <dsp:txXfrm>
        <a:off x="2691905" y="1445776"/>
        <a:ext cx="905208" cy="1403069"/>
      </dsp:txXfrm>
    </dsp:sp>
    <dsp:sp modelId="{97BA8C71-91D4-4974-AD04-F35B857392F7}">
      <dsp:nvSpPr>
        <dsp:cNvPr id="0" name=""/>
        <dsp:cNvSpPr/>
      </dsp:nvSpPr>
      <dsp:spPr>
        <a:xfrm>
          <a:off x="2648090" y="3140311"/>
          <a:ext cx="939280" cy="189770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17145" rIns="22860" bIns="1714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900" kern="1200" dirty="0" smtClean="0"/>
            <a:t>Desarrollo y escalado en la síntesis de coloides magnéticos para calentamiento remoto. </a:t>
          </a:r>
          <a:r>
            <a:rPr lang="es-ES" sz="800" kern="1200" dirty="0" smtClean="0"/>
            <a:t>Desarrollo</a:t>
          </a:r>
          <a:r>
            <a:rPr lang="es-ES" sz="900" kern="1200" dirty="0" smtClean="0"/>
            <a:t> de un nuevo estándar para dosis térmicas en hipertermia magnética </a:t>
          </a:r>
          <a:endParaRPr lang="es-ES" sz="900" kern="1200" dirty="0"/>
        </a:p>
      </dsp:txBody>
      <dsp:txXfrm>
        <a:off x="2675601" y="3167822"/>
        <a:ext cx="884258" cy="1842685"/>
      </dsp:txXfrm>
    </dsp:sp>
    <dsp:sp modelId="{0682D239-935B-4257-B60B-E51379223C30}">
      <dsp:nvSpPr>
        <dsp:cNvPr id="0" name=""/>
        <dsp:cNvSpPr/>
      </dsp:nvSpPr>
      <dsp:spPr>
        <a:xfrm>
          <a:off x="3792838" y="0"/>
          <a:ext cx="1174101" cy="530449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b="1" kern="1200" dirty="0" smtClean="0"/>
            <a:t>UNITED ALABASTER - EXPORTADORA TUROLENSE</a:t>
          </a:r>
          <a:endParaRPr lang="es-ES" sz="1300" b="1" kern="1200" dirty="0"/>
        </a:p>
      </dsp:txBody>
      <dsp:txXfrm>
        <a:off x="3792838" y="0"/>
        <a:ext cx="1174101" cy="1591347"/>
      </dsp:txXfrm>
    </dsp:sp>
    <dsp:sp modelId="{6115A399-4E52-481F-8214-4BF3B732603D}">
      <dsp:nvSpPr>
        <dsp:cNvPr id="0" name=""/>
        <dsp:cNvSpPr/>
      </dsp:nvSpPr>
      <dsp:spPr>
        <a:xfrm>
          <a:off x="3910249" y="1403157"/>
          <a:ext cx="939280" cy="12155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Dr. </a:t>
          </a:r>
          <a:r>
            <a:rPr lang="es-ES" sz="1600" kern="1200" dirty="0" err="1" smtClean="0"/>
            <a:t>Gisbert</a:t>
          </a:r>
          <a:r>
            <a:rPr lang="es-ES" sz="1600" kern="1200" dirty="0" smtClean="0"/>
            <a:t> GEOTRANSFER</a:t>
          </a:r>
          <a:endParaRPr lang="es-ES" sz="1600" kern="1200" dirty="0"/>
        </a:p>
      </dsp:txBody>
      <dsp:txXfrm>
        <a:off x="3937760" y="1430668"/>
        <a:ext cx="884258" cy="1160504"/>
      </dsp:txXfrm>
    </dsp:sp>
    <dsp:sp modelId="{5460D106-84A8-4ECA-8AF8-B4663DD8C808}">
      <dsp:nvSpPr>
        <dsp:cNvPr id="0" name=""/>
        <dsp:cNvSpPr/>
      </dsp:nvSpPr>
      <dsp:spPr>
        <a:xfrm>
          <a:off x="3910249" y="2994807"/>
          <a:ext cx="939280" cy="204353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 smtClean="0"/>
            <a:t>Mejora del aprovechamiento en placas de alabastro de uso arquitectónico</a:t>
          </a:r>
          <a:endParaRPr lang="es-ES" sz="1100" kern="1200" dirty="0"/>
        </a:p>
      </dsp:txBody>
      <dsp:txXfrm>
        <a:off x="3937760" y="3022318"/>
        <a:ext cx="884258" cy="1988508"/>
      </dsp:txXfrm>
    </dsp:sp>
    <dsp:sp modelId="{2BAAF10B-370B-4846-B98C-2FE968BF398D}">
      <dsp:nvSpPr>
        <dsp:cNvPr id="0" name=""/>
        <dsp:cNvSpPr/>
      </dsp:nvSpPr>
      <dsp:spPr>
        <a:xfrm>
          <a:off x="5054997" y="0"/>
          <a:ext cx="1174101" cy="530449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/>
            <a:t>BEONCHIP</a:t>
          </a:r>
          <a:endParaRPr lang="es-ES" sz="1600" b="1" kern="1200" dirty="0"/>
        </a:p>
      </dsp:txBody>
      <dsp:txXfrm>
        <a:off x="5054997" y="0"/>
        <a:ext cx="1174101" cy="1591347"/>
      </dsp:txXfrm>
    </dsp:sp>
    <dsp:sp modelId="{4E0616CC-A4A4-49D1-ABF7-F9FBF52265C4}">
      <dsp:nvSpPr>
        <dsp:cNvPr id="0" name=""/>
        <dsp:cNvSpPr/>
      </dsp:nvSpPr>
      <dsp:spPr>
        <a:xfrm>
          <a:off x="5172407" y="1403157"/>
          <a:ext cx="939280" cy="12155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Dr. Fernández Ledesma   AMB</a:t>
          </a:r>
          <a:endParaRPr lang="es-ES" sz="1400" kern="1200" dirty="0"/>
        </a:p>
      </dsp:txBody>
      <dsp:txXfrm>
        <a:off x="5199918" y="1430668"/>
        <a:ext cx="884258" cy="1160504"/>
      </dsp:txXfrm>
    </dsp:sp>
    <dsp:sp modelId="{C6F0E223-8764-452E-A748-0C38E212227E}">
      <dsp:nvSpPr>
        <dsp:cNvPr id="0" name=""/>
        <dsp:cNvSpPr/>
      </dsp:nvSpPr>
      <dsp:spPr>
        <a:xfrm>
          <a:off x="5172407" y="2994807"/>
          <a:ext cx="939280" cy="204353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Desarrollo de dispositivos </a:t>
          </a:r>
          <a:r>
            <a:rPr lang="es-ES" sz="1200" kern="1200" dirty="0" err="1" smtClean="0"/>
            <a:t>microfluidicos</a:t>
          </a:r>
          <a:r>
            <a:rPr lang="es-ES" sz="1200" kern="1200" dirty="0" smtClean="0"/>
            <a:t> con encapsulado incorporado</a:t>
          </a:r>
          <a:endParaRPr lang="es-ES" sz="1200" kern="1200" dirty="0"/>
        </a:p>
      </dsp:txBody>
      <dsp:txXfrm>
        <a:off x="5199918" y="3022318"/>
        <a:ext cx="884258" cy="1988508"/>
      </dsp:txXfrm>
    </dsp:sp>
    <dsp:sp modelId="{6A11BF55-8D59-4AEA-A4B6-CFA6B559A0A7}">
      <dsp:nvSpPr>
        <dsp:cNvPr id="0" name=""/>
        <dsp:cNvSpPr/>
      </dsp:nvSpPr>
      <dsp:spPr>
        <a:xfrm>
          <a:off x="6317156" y="0"/>
          <a:ext cx="1174101" cy="530449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b="1" kern="1200" dirty="0" smtClean="0"/>
            <a:t>NANOINMUNOTECH</a:t>
          </a:r>
          <a:endParaRPr lang="es-ES" sz="1000" b="1" kern="1200" dirty="0"/>
        </a:p>
      </dsp:txBody>
      <dsp:txXfrm>
        <a:off x="6317156" y="0"/>
        <a:ext cx="1174101" cy="1591347"/>
      </dsp:txXfrm>
    </dsp:sp>
    <dsp:sp modelId="{973805C0-BB2A-456E-9A32-98FE67E78A13}">
      <dsp:nvSpPr>
        <dsp:cNvPr id="0" name=""/>
        <dsp:cNvSpPr/>
      </dsp:nvSpPr>
      <dsp:spPr>
        <a:xfrm>
          <a:off x="6434566" y="1293565"/>
          <a:ext cx="939280" cy="12155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Dr. </a:t>
          </a:r>
          <a:r>
            <a:rPr lang="es-ES" sz="1200" kern="1200" dirty="0" err="1" smtClean="0"/>
            <a:t>Ainsa</a:t>
          </a:r>
          <a:r>
            <a:rPr lang="es-ES" sz="1200" kern="1200" dirty="0" smtClean="0"/>
            <a:t> GRUPO DE GENETICA DE MICOBACTERIAS</a:t>
          </a:r>
          <a:endParaRPr lang="es-ES" sz="1200" kern="1200" dirty="0"/>
        </a:p>
      </dsp:txBody>
      <dsp:txXfrm>
        <a:off x="6462077" y="1321076"/>
        <a:ext cx="884258" cy="1160504"/>
      </dsp:txXfrm>
    </dsp:sp>
    <dsp:sp modelId="{40CC0794-18DD-4720-8115-128041C021B9}">
      <dsp:nvSpPr>
        <dsp:cNvPr id="0" name=""/>
        <dsp:cNvSpPr/>
      </dsp:nvSpPr>
      <dsp:spPr>
        <a:xfrm>
          <a:off x="6434566" y="2994673"/>
          <a:ext cx="939280" cy="204379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err="1" smtClean="0"/>
            <a:t>Nanotherapeutics</a:t>
          </a:r>
          <a:r>
            <a:rPr lang="es-ES" sz="1200" kern="1200" dirty="0" smtClean="0"/>
            <a:t> </a:t>
          </a:r>
          <a:r>
            <a:rPr lang="es-ES" sz="1200" kern="1200" dirty="0" err="1" smtClean="0"/>
            <a:t>for</a:t>
          </a:r>
          <a:r>
            <a:rPr lang="es-ES" sz="1200" kern="1200" dirty="0" smtClean="0"/>
            <a:t> </a:t>
          </a:r>
          <a:r>
            <a:rPr lang="es-ES" sz="1200" kern="1200" dirty="0" err="1" smtClean="0"/>
            <a:t>antibiotic</a:t>
          </a:r>
          <a:r>
            <a:rPr lang="es-ES" sz="1200" kern="1200" dirty="0" smtClean="0"/>
            <a:t> </a:t>
          </a:r>
          <a:r>
            <a:rPr lang="es-ES" sz="1050" kern="1200" dirty="0" err="1" smtClean="0"/>
            <a:t>resistant</a:t>
          </a:r>
          <a:r>
            <a:rPr lang="es-ES" sz="1200" kern="1200" dirty="0" smtClean="0"/>
            <a:t> </a:t>
          </a:r>
          <a:r>
            <a:rPr lang="es-ES" sz="1200" kern="1200" dirty="0" err="1" smtClean="0"/>
            <a:t>emerging</a:t>
          </a:r>
          <a:r>
            <a:rPr lang="es-ES" sz="1200" kern="1200" dirty="0" smtClean="0"/>
            <a:t> </a:t>
          </a:r>
          <a:r>
            <a:rPr lang="es-ES" sz="1200" kern="1200" dirty="0" err="1" smtClean="0"/>
            <a:t>bacterial</a:t>
          </a:r>
          <a:r>
            <a:rPr lang="es-ES" sz="1200" kern="1200" dirty="0" smtClean="0"/>
            <a:t> </a:t>
          </a:r>
          <a:r>
            <a:rPr lang="es-ES" sz="1200" kern="1200" dirty="0" err="1" smtClean="0"/>
            <a:t>pathogens</a:t>
          </a:r>
          <a:endParaRPr lang="es-ES" sz="1200" kern="1200" dirty="0"/>
        </a:p>
      </dsp:txBody>
      <dsp:txXfrm>
        <a:off x="6462077" y="3022184"/>
        <a:ext cx="884258" cy="1988776"/>
      </dsp:txXfrm>
    </dsp:sp>
    <dsp:sp modelId="{CB1E34C3-FC38-424A-B534-1D54EA90BD32}">
      <dsp:nvSpPr>
        <dsp:cNvPr id="0" name=""/>
        <dsp:cNvSpPr/>
      </dsp:nvSpPr>
      <dsp:spPr>
        <a:xfrm>
          <a:off x="7579315" y="0"/>
          <a:ext cx="1174101" cy="530449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b="1" kern="1200" dirty="0" smtClean="0"/>
            <a:t>GENERAL MOTORS ESPAÑA S.L.U.</a:t>
          </a:r>
          <a:endParaRPr lang="es-ES" sz="1300" b="1" kern="1200" dirty="0"/>
        </a:p>
      </dsp:txBody>
      <dsp:txXfrm>
        <a:off x="7579315" y="0"/>
        <a:ext cx="1174101" cy="1591347"/>
      </dsp:txXfrm>
    </dsp:sp>
    <dsp:sp modelId="{EEC1C823-520D-42CC-A16F-962B56F1AFDF}">
      <dsp:nvSpPr>
        <dsp:cNvPr id="0" name=""/>
        <dsp:cNvSpPr/>
      </dsp:nvSpPr>
      <dsp:spPr>
        <a:xfrm>
          <a:off x="7696725" y="1443080"/>
          <a:ext cx="939280" cy="134179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Dr. </a:t>
          </a:r>
          <a:r>
            <a:rPr lang="es-ES" sz="1400" kern="1200" dirty="0" err="1" smtClean="0"/>
            <a:t>Santoralia</a:t>
          </a:r>
          <a:r>
            <a:rPr lang="es-ES" sz="1400" kern="1200" dirty="0" smtClean="0"/>
            <a:t>   GIFMA</a:t>
          </a:r>
          <a:endParaRPr lang="es-ES" sz="1400" kern="1200" dirty="0"/>
        </a:p>
      </dsp:txBody>
      <dsp:txXfrm>
        <a:off x="7724236" y="1470591"/>
        <a:ext cx="884258" cy="1286771"/>
      </dsp:txXfrm>
    </dsp:sp>
    <dsp:sp modelId="{9ED7BE2C-6BDC-40E8-A0B1-AF1911CD57C5}">
      <dsp:nvSpPr>
        <dsp:cNvPr id="0" name=""/>
        <dsp:cNvSpPr/>
      </dsp:nvSpPr>
      <dsp:spPr>
        <a:xfrm>
          <a:off x="7696725" y="3139664"/>
          <a:ext cx="939280" cy="189950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Desarrollo de un sistema de </a:t>
          </a:r>
          <a:r>
            <a:rPr lang="es-ES" sz="1200" kern="1200" dirty="0" err="1" smtClean="0"/>
            <a:t>inspeccion</a:t>
          </a:r>
          <a:r>
            <a:rPr lang="es-ES" sz="1200" kern="1200" dirty="0" smtClean="0"/>
            <a:t> de defectos  de pintura en línea para capós de vehículos</a:t>
          </a:r>
          <a:endParaRPr lang="es-ES" sz="1200" kern="1200" dirty="0"/>
        </a:p>
      </dsp:txBody>
      <dsp:txXfrm>
        <a:off x="7724236" y="3167175"/>
        <a:ext cx="884258" cy="18444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A4ECA-8A8E-40F0-A312-88A8F81DA174}" type="datetimeFigureOut">
              <a:rPr lang="es-ES" smtClean="0"/>
              <a:t>27/02/2017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63398-8A6E-4A8C-ABC0-02A7A0358D9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31926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A4ECA-8A8E-40F0-A312-88A8F81DA174}" type="datetimeFigureOut">
              <a:rPr lang="es-ES" smtClean="0"/>
              <a:t>27/02/2017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63398-8A6E-4A8C-ABC0-02A7A0358D9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774259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A4ECA-8A8E-40F0-A312-88A8F81DA174}" type="datetimeFigureOut">
              <a:rPr lang="es-ES" smtClean="0"/>
              <a:t>27/02/2017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63398-8A6E-4A8C-ABC0-02A7A0358D9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731319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689" y="1577340"/>
            <a:ext cx="3981896" cy="452628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14199" y="1577340"/>
            <a:ext cx="3981896" cy="452628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2/27/2017</a:t>
            </a:fld>
            <a:endParaRPr lang="en-US" smtClean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83921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A4ECA-8A8E-40F0-A312-88A8F81DA174}" type="datetimeFigureOut">
              <a:rPr lang="es-ES" smtClean="0"/>
              <a:t>27/02/2017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63398-8A6E-4A8C-ABC0-02A7A0358D9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31865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A4ECA-8A8E-40F0-A312-88A8F81DA174}" type="datetimeFigureOut">
              <a:rPr lang="es-ES" smtClean="0"/>
              <a:t>27/02/2017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63398-8A6E-4A8C-ABC0-02A7A0358D9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15174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A4ECA-8A8E-40F0-A312-88A8F81DA174}" type="datetimeFigureOut">
              <a:rPr lang="es-ES" smtClean="0"/>
              <a:t>27/02/2017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63398-8A6E-4A8C-ABC0-02A7A0358D9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85072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A4ECA-8A8E-40F0-A312-88A8F81DA174}" type="datetimeFigureOut">
              <a:rPr lang="es-ES" smtClean="0"/>
              <a:t>27/02/2017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63398-8A6E-4A8C-ABC0-02A7A0358D9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04607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A4ECA-8A8E-40F0-A312-88A8F81DA174}" type="datetimeFigureOut">
              <a:rPr lang="es-ES" smtClean="0"/>
              <a:t>27/02/2017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63398-8A6E-4A8C-ABC0-02A7A0358D9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92302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A4ECA-8A8E-40F0-A312-88A8F81DA174}" type="datetimeFigureOut">
              <a:rPr lang="es-ES" smtClean="0"/>
              <a:t>27/02/2017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63398-8A6E-4A8C-ABC0-02A7A0358D9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650575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A4ECA-8A8E-40F0-A312-88A8F81DA174}" type="datetimeFigureOut">
              <a:rPr lang="es-ES" smtClean="0"/>
              <a:t>27/02/2017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63398-8A6E-4A8C-ABC0-02A7A0358D9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977076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A4ECA-8A8E-40F0-A312-88A8F81DA174}" type="datetimeFigureOut">
              <a:rPr lang="es-ES" smtClean="0"/>
              <a:t>27/02/2017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63398-8A6E-4A8C-ABC0-02A7A0358D9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37243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4A4ECA-8A8E-40F0-A312-88A8F81DA174}" type="datetimeFigureOut">
              <a:rPr lang="es-ES" smtClean="0"/>
              <a:t>27/02/2017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763398-8A6E-4A8C-ABC0-02A7A0358D9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46152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s://otri.unizar.es/noticias" TargetMode="External"/><Relationship Id="rId1" Type="http://schemas.openxmlformats.org/officeDocument/2006/relationships/slideLayout" Target="../slideLayouts/slideLayout2.xml"/><Relationship Id="rId4" Type="http://schemas.microsoft.com/office/2007/relationships/hdphoto" Target="../media/hdphoto6.wdp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pg"/><Relationship Id="rId4" Type="http://schemas.openxmlformats.org/officeDocument/2006/relationships/image" Target="../media/image37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microsoft.com/office/2007/relationships/hdphoto" Target="../media/hdphoto2.wdp"/><Relationship Id="rId4" Type="http://schemas.openxmlformats.org/officeDocument/2006/relationships/image" Target="../media/image9.jpeg"/><Relationship Id="rId9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0"/>
            <a:ext cx="91805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445164-9ECF-4154-9B51-7CD5488978F8}" type="slidenum">
              <a:rPr lang="es-ES"/>
              <a:pPr>
                <a:defRPr/>
              </a:pPr>
              <a:t>1</a:t>
            </a:fld>
            <a:endParaRPr lang="es-ES"/>
          </a:p>
        </p:txBody>
      </p:sp>
      <p:sp>
        <p:nvSpPr>
          <p:cNvPr id="5125" name="Text Box 3"/>
          <p:cNvSpPr txBox="1">
            <a:spLocks noChangeArrowheads="1"/>
          </p:cNvSpPr>
          <p:nvPr/>
        </p:nvSpPr>
        <p:spPr bwMode="auto">
          <a:xfrm>
            <a:off x="1116013" y="1052513"/>
            <a:ext cx="64801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s-ES" altLang="es-ES" sz="1800">
              <a:latin typeface="Arial" charset="0"/>
            </a:endParaRPr>
          </a:p>
        </p:txBody>
      </p:sp>
      <p:sp>
        <p:nvSpPr>
          <p:cNvPr id="5126" name="Rectangle 5"/>
          <p:cNvSpPr>
            <a:spLocks noChangeArrowheads="1"/>
          </p:cNvSpPr>
          <p:nvPr/>
        </p:nvSpPr>
        <p:spPr bwMode="auto">
          <a:xfrm>
            <a:off x="-22225" y="4371975"/>
            <a:ext cx="9121775" cy="172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S" sz="2400" b="1">
                <a:latin typeface="Comic Sans MS" pitchFamily="66" charset="0"/>
              </a:rPr>
              <a:t>CENTRO MIXTO DE INVESTIGACION CON EMPRESAS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S" sz="4800" b="1">
                <a:latin typeface="Comic Sans MS" pitchFamily="66" charset="0"/>
              </a:rPr>
              <a:t>CEMINEM</a:t>
            </a:r>
          </a:p>
        </p:txBody>
      </p:sp>
      <p:pic>
        <p:nvPicPr>
          <p:cNvPr id="5127" name="Picture 6" descr="logoUZ_pequ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1413" y="6391275"/>
            <a:ext cx="1652587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9" name="4 Marcador de pie de página"/>
          <p:cNvSpPr txBox="1">
            <a:spLocks/>
          </p:cNvSpPr>
          <p:nvPr/>
        </p:nvSpPr>
        <p:spPr bwMode="auto">
          <a:xfrm>
            <a:off x="-22225" y="160338"/>
            <a:ext cx="9515475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S" sz="4400" b="1" dirty="0">
                <a:solidFill>
                  <a:schemeClr val="bg1"/>
                </a:solidFill>
                <a:latin typeface="Comic Sans MS" pitchFamily="66" charset="0"/>
              </a:rPr>
              <a:t>UNIVERSIDAD DE ZARAGOZA</a:t>
            </a:r>
          </a:p>
        </p:txBody>
      </p:sp>
    </p:spTree>
    <p:extLst>
      <p:ext uri="{BB962C8B-B14F-4D97-AF65-F5344CB8AC3E}">
        <p14:creationId xmlns:p14="http://schemas.microsoft.com/office/powerpoint/2010/main" val="157120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13 Imagen"/>
          <p:cNvPicPr>
            <a:picLocks noChangeAspect="1"/>
          </p:cNvPicPr>
          <p:nvPr/>
        </p:nvPicPr>
        <p:blipFill>
          <a:blip r:embed="rId2" cstate="screen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2626" y="833497"/>
            <a:ext cx="4140000" cy="2759326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198710" y="116632"/>
            <a:ext cx="6623425" cy="564962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76860">
              <a:lnSpc>
                <a:spcPct val="100000"/>
              </a:lnSpc>
            </a:pPr>
            <a:r>
              <a:rPr lang="es-ES" sz="3200" b="1" dirty="0" smtClean="0">
                <a:solidFill>
                  <a:schemeClr val="tx2">
                    <a:lumMod val="50000"/>
                  </a:schemeClr>
                </a:solidFill>
                <a:latin typeface="Myriad Pro Cond" pitchFamily="34" charset="0"/>
                <a:cs typeface="Myriad Pro Cond"/>
              </a:rPr>
              <a:t>AREAS DE ESPECIALIZACION</a:t>
            </a:r>
            <a:endParaRPr sz="3200" dirty="0">
              <a:solidFill>
                <a:schemeClr val="tx2">
                  <a:lumMod val="50000"/>
                </a:schemeClr>
              </a:solidFill>
              <a:latin typeface="Myriad Pro Cond" pitchFamily="34" charset="0"/>
              <a:cs typeface="Myriad Pro Cond"/>
            </a:endParaRPr>
          </a:p>
        </p:txBody>
      </p:sp>
      <p:sp>
        <p:nvSpPr>
          <p:cNvPr id="13" name="object 4"/>
          <p:cNvSpPr/>
          <p:nvPr/>
        </p:nvSpPr>
        <p:spPr>
          <a:xfrm>
            <a:off x="4678137" y="833496"/>
            <a:ext cx="4263800" cy="2775589"/>
          </a:xfrm>
          <a:custGeom>
            <a:avLst/>
            <a:gdLst/>
            <a:ahLst/>
            <a:cxnLst/>
            <a:rect l="l" t="t" r="r" b="b"/>
            <a:pathLst>
              <a:path w="2612364" h="1572209">
                <a:moveTo>
                  <a:pt x="0" y="1572209"/>
                </a:moveTo>
                <a:lnTo>
                  <a:pt x="2612364" y="1572209"/>
                </a:lnTo>
                <a:lnTo>
                  <a:pt x="2612364" y="0"/>
                </a:lnTo>
                <a:lnTo>
                  <a:pt x="0" y="0"/>
                </a:lnTo>
                <a:lnTo>
                  <a:pt x="0" y="1572209"/>
                </a:lnTo>
                <a:close/>
              </a:path>
            </a:pathLst>
          </a:custGeom>
          <a:noFill/>
          <a:ln w="22225">
            <a:solidFill>
              <a:schemeClr val="tx2">
                <a:lumMod val="50000"/>
              </a:schemeClr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9"/>
          <p:cNvSpPr txBox="1"/>
          <p:nvPr/>
        </p:nvSpPr>
        <p:spPr>
          <a:xfrm>
            <a:off x="4776947" y="1852577"/>
            <a:ext cx="4032448" cy="7211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es-ES" sz="2400" b="1" dirty="0" smtClean="0">
                <a:solidFill>
                  <a:schemeClr val="tx2">
                    <a:lumMod val="50000"/>
                  </a:schemeClr>
                </a:solidFill>
                <a:latin typeface="Myriad Pro Cond" pitchFamily="34" charset="0"/>
                <a:cs typeface="Myriad Pro"/>
              </a:rPr>
              <a:t>8 UNIDADES DE 60 M2</a:t>
            </a:r>
          </a:p>
          <a:p>
            <a:pPr marL="12700">
              <a:lnSpc>
                <a:spcPct val="100000"/>
              </a:lnSpc>
            </a:pPr>
            <a:endParaRPr lang="es-ES" sz="2400" b="1" dirty="0">
              <a:solidFill>
                <a:schemeClr val="bg1"/>
              </a:solidFill>
              <a:latin typeface="Myriad Pro Cond" pitchFamily="34" charset="0"/>
              <a:cs typeface="Myriad Pro"/>
            </a:endParaRPr>
          </a:p>
        </p:txBody>
      </p:sp>
      <p:sp>
        <p:nvSpPr>
          <p:cNvPr id="16" name="object 6"/>
          <p:cNvSpPr txBox="1"/>
          <p:nvPr/>
        </p:nvSpPr>
        <p:spPr>
          <a:xfrm>
            <a:off x="374378" y="833496"/>
            <a:ext cx="4139216" cy="18034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76860">
              <a:lnSpc>
                <a:spcPct val="100000"/>
              </a:lnSpc>
              <a:spcAft>
                <a:spcPts val="1000"/>
              </a:spcAft>
            </a:pPr>
            <a:r>
              <a:rPr lang="es-ES" sz="2400" b="1" dirty="0" smtClean="0">
                <a:solidFill>
                  <a:srgbClr val="FFFFFF"/>
                </a:solidFill>
                <a:latin typeface="Myriad Pro Cond" pitchFamily="34" charset="0"/>
                <a:cs typeface="Myriad Pro Cond"/>
              </a:rPr>
              <a:t>TIC </a:t>
            </a:r>
            <a:endParaRPr lang="es-ES" sz="2400" dirty="0">
              <a:latin typeface="Myriad Pro Cond" pitchFamily="34" charset="0"/>
              <a:cs typeface="Myriad Pro Cond"/>
            </a:endParaRPr>
          </a:p>
          <a:p>
            <a:pPr marL="276860">
              <a:lnSpc>
                <a:spcPct val="100000"/>
              </a:lnSpc>
              <a:spcAft>
                <a:spcPts val="1000"/>
              </a:spcAft>
            </a:pPr>
            <a:r>
              <a:rPr lang="es-ES" sz="2400" b="1" dirty="0" smtClean="0">
                <a:solidFill>
                  <a:srgbClr val="FFFFFF"/>
                </a:solidFill>
                <a:latin typeface="Myriad Pro Cond" pitchFamily="34" charset="0"/>
                <a:cs typeface="Myriad Pro Cond"/>
              </a:rPr>
              <a:t>ELECTRÓNICA</a:t>
            </a:r>
          </a:p>
          <a:p>
            <a:pPr marL="276860">
              <a:lnSpc>
                <a:spcPct val="100000"/>
              </a:lnSpc>
              <a:spcAft>
                <a:spcPts val="1000"/>
              </a:spcAft>
            </a:pPr>
            <a:r>
              <a:rPr lang="es-ES" sz="2400" b="1" dirty="0" smtClean="0">
                <a:solidFill>
                  <a:srgbClr val="FFFFFF"/>
                </a:solidFill>
                <a:latin typeface="Myriad Pro Cond" pitchFamily="34" charset="0"/>
                <a:cs typeface="Myriad Pro Cond"/>
              </a:rPr>
              <a:t>LOGÍSTICA</a:t>
            </a:r>
          </a:p>
          <a:p>
            <a:pPr marL="276860">
              <a:lnSpc>
                <a:spcPct val="100000"/>
              </a:lnSpc>
              <a:spcAft>
                <a:spcPts val="1000"/>
              </a:spcAft>
            </a:pPr>
            <a:r>
              <a:rPr lang="es-ES" sz="2400" b="1" dirty="0" smtClean="0">
                <a:solidFill>
                  <a:srgbClr val="FFFFFF"/>
                </a:solidFill>
                <a:latin typeface="Myriad Pro Cond" pitchFamily="34" charset="0"/>
                <a:cs typeface="Myriad Pro Cond"/>
              </a:rPr>
              <a:t>GESTIÓN Y ADMINISTRACIÓN DE EMPRESAS </a:t>
            </a:r>
          </a:p>
          <a:p>
            <a:pPr marL="276860">
              <a:lnSpc>
                <a:spcPct val="100000"/>
              </a:lnSpc>
              <a:spcAft>
                <a:spcPts val="1000"/>
              </a:spcAft>
            </a:pPr>
            <a:r>
              <a:rPr lang="es-ES" sz="2400" b="1" dirty="0" smtClean="0">
                <a:solidFill>
                  <a:srgbClr val="FFFFFF"/>
                </a:solidFill>
                <a:latin typeface="Myriad Pro Cond" pitchFamily="34" charset="0"/>
                <a:cs typeface="Myriad Pro Cond"/>
              </a:rPr>
              <a:t>EDUCACION Y SOCIEDAD</a:t>
            </a:r>
          </a:p>
        </p:txBody>
      </p:sp>
      <p:sp>
        <p:nvSpPr>
          <p:cNvPr id="10" name="object 4"/>
          <p:cNvSpPr/>
          <p:nvPr/>
        </p:nvSpPr>
        <p:spPr>
          <a:xfrm>
            <a:off x="0" y="-185988"/>
            <a:ext cx="9153666" cy="771421"/>
          </a:xfrm>
          <a:custGeom>
            <a:avLst/>
            <a:gdLst/>
            <a:ahLst/>
            <a:cxnLst/>
            <a:rect l="l" t="t" r="r" b="b"/>
            <a:pathLst>
              <a:path w="10691990" h="851420">
                <a:moveTo>
                  <a:pt x="0" y="851420"/>
                </a:moveTo>
                <a:lnTo>
                  <a:pt x="10691990" y="851420"/>
                </a:lnTo>
                <a:lnTo>
                  <a:pt x="10691990" y="0"/>
                </a:lnTo>
                <a:lnTo>
                  <a:pt x="0" y="0"/>
                </a:lnTo>
                <a:lnTo>
                  <a:pt x="0" y="851420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17 CuadroTexto"/>
          <p:cNvSpPr txBox="1"/>
          <p:nvPr/>
        </p:nvSpPr>
        <p:spPr>
          <a:xfrm>
            <a:off x="302928" y="-99392"/>
            <a:ext cx="85175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>
                <a:solidFill>
                  <a:schemeClr val="bg1"/>
                </a:solidFill>
                <a:latin typeface="Myriad Pro"/>
              </a:rPr>
              <a:t>ÁREAS DE ESPECIALIZACIÓN</a:t>
            </a:r>
            <a:endParaRPr lang="es-ES" sz="3200" b="1" dirty="0">
              <a:solidFill>
                <a:schemeClr val="bg1"/>
              </a:solidFill>
              <a:latin typeface="Myriad Pro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302928" y="3718461"/>
            <a:ext cx="8639009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s-ES" sz="2400" b="1" dirty="0">
                <a:solidFill>
                  <a:schemeClr val="tx2">
                    <a:lumMod val="50000"/>
                  </a:schemeClr>
                </a:solidFill>
                <a:latin typeface="Myriad Pro Cond" pitchFamily="34" charset="0"/>
                <a:cs typeface="Myriad Pro"/>
              </a:rPr>
              <a:t>APLICACIONES:</a:t>
            </a:r>
          </a:p>
          <a:p>
            <a:pPr marL="355600" indent="-342900">
              <a:lnSpc>
                <a:spcPct val="100000"/>
              </a:lnSpc>
              <a:buFontTx/>
              <a:buChar char="-"/>
            </a:pPr>
            <a:endParaRPr lang="es-ES" sz="1400" b="1" dirty="0" smtClean="0">
              <a:solidFill>
                <a:schemeClr val="tx2">
                  <a:lumMod val="50000"/>
                </a:schemeClr>
              </a:solidFill>
              <a:latin typeface="Myriad Pro Cond" pitchFamily="34" charset="0"/>
              <a:cs typeface="Myriad Pro"/>
            </a:endParaRPr>
          </a:p>
          <a:p>
            <a:pPr marL="12700">
              <a:lnSpc>
                <a:spcPct val="100000"/>
              </a:lnSpc>
              <a:spcAft>
                <a:spcPts val="600"/>
              </a:spcAft>
            </a:pPr>
            <a:r>
              <a:rPr lang="es-ES" sz="1400" b="1" dirty="0" smtClean="0">
                <a:solidFill>
                  <a:schemeClr val="tx2">
                    <a:lumMod val="50000"/>
                  </a:schemeClr>
                </a:solidFill>
                <a:latin typeface="Myriad Pro Cond" pitchFamily="34" charset="0"/>
                <a:cs typeface="Myriad Pro"/>
              </a:rPr>
              <a:t>- Domótica</a:t>
            </a:r>
            <a:r>
              <a:rPr lang="es-ES" sz="1400" b="1" dirty="0">
                <a:solidFill>
                  <a:schemeClr val="tx2">
                    <a:lumMod val="50000"/>
                  </a:schemeClr>
                </a:solidFill>
                <a:latin typeface="Myriad Pro Cond" pitchFamily="34" charset="0"/>
                <a:cs typeface="Myriad Pro"/>
              </a:rPr>
              <a:t>		</a:t>
            </a:r>
            <a:r>
              <a:rPr lang="es-ES" sz="1400" b="1" dirty="0" smtClean="0">
                <a:solidFill>
                  <a:schemeClr val="tx2">
                    <a:lumMod val="50000"/>
                  </a:schemeClr>
                </a:solidFill>
                <a:latin typeface="Myriad Pro Cond" pitchFamily="34" charset="0"/>
                <a:cs typeface="Myriad Pro"/>
              </a:rPr>
              <a:t>	    - </a:t>
            </a:r>
            <a:r>
              <a:rPr lang="es-ES" sz="1400" b="1" dirty="0">
                <a:solidFill>
                  <a:schemeClr val="tx2">
                    <a:lumMod val="50000"/>
                  </a:schemeClr>
                </a:solidFill>
                <a:latin typeface="Myriad Pro Cond" pitchFamily="34" charset="0"/>
                <a:cs typeface="Myriad Pro"/>
              </a:rPr>
              <a:t>Sistemas de </a:t>
            </a:r>
            <a:r>
              <a:rPr lang="es-ES" sz="1400" b="1" dirty="0" smtClean="0">
                <a:solidFill>
                  <a:schemeClr val="tx2">
                    <a:lumMod val="50000"/>
                  </a:schemeClr>
                </a:solidFill>
                <a:latin typeface="Myriad Pro Cond" pitchFamily="34" charset="0"/>
                <a:cs typeface="Myriad Pro"/>
              </a:rPr>
              <a:t>Vigilancia	- Gestión empresarial</a:t>
            </a:r>
            <a:endParaRPr lang="es-ES" sz="1400" b="1" dirty="0">
              <a:solidFill>
                <a:schemeClr val="tx2">
                  <a:lumMod val="50000"/>
                </a:schemeClr>
              </a:solidFill>
              <a:latin typeface="Myriad Pro Cond" pitchFamily="34" charset="0"/>
              <a:cs typeface="Myriad Pro"/>
            </a:endParaRPr>
          </a:p>
          <a:p>
            <a:pPr marL="12700">
              <a:lnSpc>
                <a:spcPct val="100000"/>
              </a:lnSpc>
              <a:spcAft>
                <a:spcPts val="600"/>
              </a:spcAft>
            </a:pPr>
            <a:r>
              <a:rPr lang="es-ES" sz="1400" b="1" dirty="0" smtClean="0">
                <a:solidFill>
                  <a:schemeClr val="tx2">
                    <a:lumMod val="50000"/>
                  </a:schemeClr>
                </a:solidFill>
                <a:latin typeface="Myriad Pro Cond" pitchFamily="34" charset="0"/>
                <a:cs typeface="Myriad Pro"/>
              </a:rPr>
              <a:t>- Reconocimiento </a:t>
            </a:r>
            <a:r>
              <a:rPr lang="es-ES" sz="1400" b="1" dirty="0">
                <a:solidFill>
                  <a:schemeClr val="tx2">
                    <a:lumMod val="50000"/>
                  </a:schemeClr>
                </a:solidFill>
                <a:latin typeface="Myriad Pro Cond" pitchFamily="34" charset="0"/>
                <a:cs typeface="Myriad Pro"/>
              </a:rPr>
              <a:t>Biométrico	</a:t>
            </a:r>
            <a:r>
              <a:rPr lang="es-ES" sz="1400" b="1" dirty="0" smtClean="0">
                <a:solidFill>
                  <a:schemeClr val="tx2">
                    <a:lumMod val="50000"/>
                  </a:schemeClr>
                </a:solidFill>
                <a:latin typeface="Myriad Pro Cond" pitchFamily="34" charset="0"/>
                <a:cs typeface="Myriad Pro"/>
              </a:rPr>
              <a:t>	    - Telemedicina		- Administración</a:t>
            </a:r>
            <a:endParaRPr lang="es-ES" sz="1400" b="1" dirty="0">
              <a:solidFill>
                <a:schemeClr val="tx2">
                  <a:lumMod val="50000"/>
                </a:schemeClr>
              </a:solidFill>
              <a:latin typeface="Myriad Pro Cond" pitchFamily="34" charset="0"/>
              <a:cs typeface="Myriad Pro"/>
            </a:endParaRPr>
          </a:p>
          <a:p>
            <a:pPr marL="12700">
              <a:lnSpc>
                <a:spcPct val="100000"/>
              </a:lnSpc>
              <a:spcAft>
                <a:spcPts val="600"/>
              </a:spcAft>
            </a:pPr>
            <a:r>
              <a:rPr lang="es-ES" sz="1400" b="1" dirty="0" smtClean="0">
                <a:solidFill>
                  <a:schemeClr val="tx2">
                    <a:lumMod val="50000"/>
                  </a:schemeClr>
                </a:solidFill>
                <a:latin typeface="Myriad Pro Cond" pitchFamily="34" charset="0"/>
                <a:cs typeface="Myriad Pro"/>
              </a:rPr>
              <a:t>- Interfaces </a:t>
            </a:r>
            <a:r>
              <a:rPr lang="es-ES" sz="1400" b="1" dirty="0">
                <a:solidFill>
                  <a:schemeClr val="tx2">
                    <a:lumMod val="50000"/>
                  </a:schemeClr>
                </a:solidFill>
                <a:latin typeface="Myriad Pro Cond" pitchFamily="34" charset="0"/>
                <a:cs typeface="Myriad Pro"/>
              </a:rPr>
              <a:t>Multimodales	</a:t>
            </a:r>
            <a:r>
              <a:rPr lang="es-ES" sz="1400" b="1" dirty="0" smtClean="0">
                <a:solidFill>
                  <a:schemeClr val="tx2">
                    <a:lumMod val="50000"/>
                  </a:schemeClr>
                </a:solidFill>
                <a:latin typeface="Myriad Pro Cond" pitchFamily="34" charset="0"/>
                <a:cs typeface="Myriad Pro"/>
              </a:rPr>
              <a:t>	    - </a:t>
            </a:r>
            <a:r>
              <a:rPr lang="es-ES" sz="1400" b="1" dirty="0">
                <a:solidFill>
                  <a:schemeClr val="tx2">
                    <a:lumMod val="50000"/>
                  </a:schemeClr>
                </a:solidFill>
                <a:latin typeface="Myriad Pro Cond" pitchFamily="34" charset="0"/>
                <a:cs typeface="Myriad Pro"/>
              </a:rPr>
              <a:t>Robótica </a:t>
            </a:r>
            <a:r>
              <a:rPr lang="es-ES" sz="1400" b="1" dirty="0" smtClean="0">
                <a:solidFill>
                  <a:schemeClr val="tx2">
                    <a:lumMod val="50000"/>
                  </a:schemeClr>
                </a:solidFill>
                <a:latin typeface="Myriad Pro Cond" pitchFamily="34" charset="0"/>
                <a:cs typeface="Myriad Pro"/>
              </a:rPr>
              <a:t>Dependientes	- Educación y sociedad</a:t>
            </a:r>
            <a:endParaRPr lang="es-ES" sz="1400" b="1" dirty="0">
              <a:solidFill>
                <a:schemeClr val="tx2">
                  <a:lumMod val="50000"/>
                </a:schemeClr>
              </a:solidFill>
              <a:latin typeface="Myriad Pro Cond" pitchFamily="34" charset="0"/>
              <a:cs typeface="Myriad Pro"/>
            </a:endParaRPr>
          </a:p>
          <a:p>
            <a:pPr marL="12700">
              <a:lnSpc>
                <a:spcPct val="100000"/>
              </a:lnSpc>
              <a:spcAft>
                <a:spcPts val="600"/>
              </a:spcAft>
            </a:pPr>
            <a:r>
              <a:rPr lang="es-ES" sz="1400" b="1" dirty="0" smtClean="0">
                <a:solidFill>
                  <a:schemeClr val="tx2">
                    <a:lumMod val="50000"/>
                  </a:schemeClr>
                </a:solidFill>
                <a:latin typeface="Myriad Pro Cond" pitchFamily="34" charset="0"/>
                <a:cs typeface="Myriad Pro"/>
              </a:rPr>
              <a:t>- Ambientes Hostiles</a:t>
            </a:r>
            <a:r>
              <a:rPr lang="es-ES" sz="1400" b="1" dirty="0">
                <a:solidFill>
                  <a:schemeClr val="tx2">
                    <a:lumMod val="50000"/>
                  </a:schemeClr>
                </a:solidFill>
                <a:latin typeface="Myriad Pro Cond" pitchFamily="34" charset="0"/>
                <a:cs typeface="Myriad Pro"/>
              </a:rPr>
              <a:t>		</a:t>
            </a:r>
            <a:r>
              <a:rPr lang="es-ES" sz="1400" b="1" dirty="0" smtClean="0">
                <a:solidFill>
                  <a:schemeClr val="tx2">
                    <a:lumMod val="50000"/>
                  </a:schemeClr>
                </a:solidFill>
                <a:latin typeface="Myriad Pro Cond" pitchFamily="34" charset="0"/>
                <a:cs typeface="Myriad Pro"/>
              </a:rPr>
              <a:t>	    - </a:t>
            </a:r>
            <a:r>
              <a:rPr lang="es-ES" sz="1400" b="1" dirty="0">
                <a:solidFill>
                  <a:schemeClr val="tx2">
                    <a:lumMod val="50000"/>
                  </a:schemeClr>
                </a:solidFill>
                <a:latin typeface="Myriad Pro Cond" pitchFamily="34" charset="0"/>
                <a:cs typeface="Myriad Pro"/>
              </a:rPr>
              <a:t>Entornos Urbanos</a:t>
            </a:r>
          </a:p>
          <a:p>
            <a:pPr marL="12700">
              <a:lnSpc>
                <a:spcPct val="100000"/>
              </a:lnSpc>
              <a:spcAft>
                <a:spcPts val="600"/>
              </a:spcAft>
            </a:pPr>
            <a:r>
              <a:rPr lang="es-ES" sz="1400" b="1" dirty="0" smtClean="0">
                <a:solidFill>
                  <a:schemeClr val="tx2">
                    <a:lumMod val="50000"/>
                  </a:schemeClr>
                </a:solidFill>
                <a:latin typeface="Myriad Pro Cond" pitchFamily="34" charset="0"/>
                <a:cs typeface="Myriad Pro"/>
              </a:rPr>
              <a:t>- Vigilancia </a:t>
            </a:r>
            <a:r>
              <a:rPr lang="es-ES" sz="1400" b="1" dirty="0">
                <a:solidFill>
                  <a:schemeClr val="tx2">
                    <a:lumMod val="50000"/>
                  </a:schemeClr>
                </a:solidFill>
                <a:latin typeface="Myriad Pro Cond" pitchFamily="34" charset="0"/>
                <a:cs typeface="Myriad Pro"/>
              </a:rPr>
              <a:t>Grandes </a:t>
            </a:r>
            <a:r>
              <a:rPr lang="es-ES" sz="1400" b="1" dirty="0" smtClean="0">
                <a:solidFill>
                  <a:schemeClr val="tx2">
                    <a:lumMod val="50000"/>
                  </a:schemeClr>
                </a:solidFill>
                <a:latin typeface="Myriad Pro Cond" pitchFamily="34" charset="0"/>
                <a:cs typeface="Myriad Pro"/>
              </a:rPr>
              <a:t>Superficies</a:t>
            </a:r>
            <a:r>
              <a:rPr lang="es-ES" sz="1400" b="1" dirty="0">
                <a:solidFill>
                  <a:schemeClr val="tx2">
                    <a:lumMod val="50000"/>
                  </a:schemeClr>
                </a:solidFill>
                <a:latin typeface="Myriad Pro Cond" pitchFamily="34" charset="0"/>
                <a:cs typeface="Myriad Pro"/>
              </a:rPr>
              <a:t>	</a:t>
            </a:r>
            <a:r>
              <a:rPr lang="es-ES" sz="1400" b="1" dirty="0" smtClean="0">
                <a:solidFill>
                  <a:schemeClr val="tx2">
                    <a:lumMod val="50000"/>
                  </a:schemeClr>
                </a:solidFill>
                <a:latin typeface="Myriad Pro Cond" pitchFamily="34" charset="0"/>
                <a:cs typeface="Myriad Pro"/>
              </a:rPr>
              <a:t>	    - </a:t>
            </a:r>
            <a:r>
              <a:rPr lang="es-ES" sz="1400" b="1" dirty="0">
                <a:solidFill>
                  <a:schemeClr val="tx2">
                    <a:lumMod val="50000"/>
                  </a:schemeClr>
                </a:solidFill>
                <a:latin typeface="Myriad Pro Cond" pitchFamily="34" charset="0"/>
                <a:cs typeface="Myriad Pro"/>
              </a:rPr>
              <a:t>Redes de Sensores</a:t>
            </a:r>
          </a:p>
          <a:p>
            <a:pPr marL="12700">
              <a:lnSpc>
                <a:spcPct val="100000"/>
              </a:lnSpc>
              <a:spcAft>
                <a:spcPts val="600"/>
              </a:spcAft>
            </a:pPr>
            <a:r>
              <a:rPr lang="es-ES" sz="1400" b="1" dirty="0" smtClean="0">
                <a:solidFill>
                  <a:schemeClr val="tx2">
                    <a:lumMod val="50000"/>
                  </a:schemeClr>
                </a:solidFill>
                <a:latin typeface="Myriad Pro Cond" pitchFamily="34" charset="0"/>
                <a:cs typeface="Myriad Pro"/>
              </a:rPr>
              <a:t>- </a:t>
            </a:r>
            <a:r>
              <a:rPr lang="es-ES" sz="1400" b="1" dirty="0">
                <a:solidFill>
                  <a:schemeClr val="tx2">
                    <a:lumMod val="50000"/>
                  </a:schemeClr>
                </a:solidFill>
                <a:latin typeface="Myriad Pro Cond" pitchFamily="34" charset="0"/>
                <a:cs typeface="Myriad Pro"/>
              </a:rPr>
              <a:t>Tecnologías de la </a:t>
            </a:r>
            <a:r>
              <a:rPr lang="es-ES" sz="1400" b="1" dirty="0" smtClean="0">
                <a:solidFill>
                  <a:schemeClr val="tx2">
                    <a:lumMod val="50000"/>
                  </a:schemeClr>
                </a:solidFill>
                <a:latin typeface="Myriad Pro Cond" pitchFamily="34" charset="0"/>
                <a:cs typeface="Myriad Pro"/>
              </a:rPr>
              <a:t>información		    - Diseño y mejora de sistemas productivos</a:t>
            </a:r>
            <a:endParaRPr lang="es-ES" sz="1400" b="1" dirty="0">
              <a:solidFill>
                <a:schemeClr val="tx2">
                  <a:lumMod val="50000"/>
                </a:schemeClr>
              </a:solidFill>
              <a:latin typeface="Myriad Pro Cond" pitchFamily="34" charset="0"/>
              <a:cs typeface="Myriad Pro"/>
            </a:endParaRPr>
          </a:p>
          <a:p>
            <a:pPr marL="12700">
              <a:lnSpc>
                <a:spcPct val="100000"/>
              </a:lnSpc>
              <a:spcAft>
                <a:spcPts val="600"/>
              </a:spcAft>
            </a:pPr>
            <a:r>
              <a:rPr lang="es-ES" sz="1400" b="1" dirty="0" smtClean="0">
                <a:solidFill>
                  <a:schemeClr val="tx2">
                    <a:lumMod val="50000"/>
                  </a:schemeClr>
                </a:solidFill>
                <a:latin typeface="Myriad Pro Cond" pitchFamily="34" charset="0"/>
                <a:cs typeface="Myriad Pro"/>
              </a:rPr>
              <a:t>- Logística </a:t>
            </a:r>
            <a:r>
              <a:rPr lang="es-ES" sz="1400" b="1" dirty="0">
                <a:solidFill>
                  <a:schemeClr val="tx2">
                    <a:lumMod val="50000"/>
                  </a:schemeClr>
                </a:solidFill>
                <a:latin typeface="Myriad Pro Cond" pitchFamily="34" charset="0"/>
                <a:cs typeface="Myriad Pro"/>
              </a:rPr>
              <a:t>y gestión del </a:t>
            </a:r>
            <a:r>
              <a:rPr lang="es-ES" sz="1400" b="1" dirty="0" smtClean="0">
                <a:solidFill>
                  <a:schemeClr val="tx2">
                    <a:lumMod val="50000"/>
                  </a:schemeClr>
                </a:solidFill>
                <a:latin typeface="Myriad Pro Cond" pitchFamily="34" charset="0"/>
                <a:cs typeface="Myriad Pro"/>
              </a:rPr>
              <a:t>transporte	    - Gestión de la producción</a:t>
            </a:r>
            <a:endParaRPr lang="es-ES" sz="1400" b="1" dirty="0">
              <a:solidFill>
                <a:schemeClr val="tx2">
                  <a:lumMod val="50000"/>
                </a:schemeClr>
              </a:solidFill>
              <a:latin typeface="Myriad Pro Cond" pitchFamily="34" charset="0"/>
              <a:cs typeface="Myriad Pro"/>
            </a:endParaRPr>
          </a:p>
          <a:p>
            <a:pPr marL="12700">
              <a:spcAft>
                <a:spcPts val="600"/>
              </a:spcAft>
            </a:pPr>
            <a:r>
              <a:rPr lang="es-ES" sz="1400" b="1" dirty="0" smtClean="0">
                <a:solidFill>
                  <a:schemeClr val="tx2">
                    <a:lumMod val="50000"/>
                  </a:schemeClr>
                </a:solidFill>
                <a:latin typeface="Myriad Pro Cond" pitchFamily="34" charset="0"/>
                <a:cs typeface="Myriad Pro"/>
              </a:rPr>
              <a:t>- Electrónica </a:t>
            </a:r>
            <a:r>
              <a:rPr lang="es-ES" sz="1400" b="1" dirty="0">
                <a:solidFill>
                  <a:schemeClr val="tx2">
                    <a:lumMod val="50000"/>
                  </a:schemeClr>
                </a:solidFill>
                <a:latin typeface="Myriad Pro Cond" pitchFamily="34" charset="0"/>
                <a:cs typeface="Myriad Pro"/>
              </a:rPr>
              <a:t>industrial, consumo y comunicaciones</a:t>
            </a:r>
          </a:p>
          <a:p>
            <a:pPr marL="298450" indent="-285750">
              <a:lnSpc>
                <a:spcPct val="100000"/>
              </a:lnSpc>
              <a:buFontTx/>
              <a:buChar char="-"/>
            </a:pPr>
            <a:endParaRPr lang="es-ES" sz="1400" dirty="0"/>
          </a:p>
        </p:txBody>
      </p:sp>
      <p:sp>
        <p:nvSpPr>
          <p:cNvPr id="11" name="object 4"/>
          <p:cNvSpPr/>
          <p:nvPr/>
        </p:nvSpPr>
        <p:spPr>
          <a:xfrm>
            <a:off x="258356" y="3717032"/>
            <a:ext cx="8706602" cy="2955234"/>
          </a:xfrm>
          <a:custGeom>
            <a:avLst/>
            <a:gdLst/>
            <a:ahLst/>
            <a:cxnLst/>
            <a:rect l="l" t="t" r="r" b="b"/>
            <a:pathLst>
              <a:path w="2612364" h="1572209">
                <a:moveTo>
                  <a:pt x="0" y="1572209"/>
                </a:moveTo>
                <a:lnTo>
                  <a:pt x="2612364" y="1572209"/>
                </a:lnTo>
                <a:lnTo>
                  <a:pt x="2612364" y="0"/>
                </a:lnTo>
                <a:lnTo>
                  <a:pt x="0" y="0"/>
                </a:lnTo>
                <a:lnTo>
                  <a:pt x="0" y="1572209"/>
                </a:lnTo>
                <a:close/>
              </a:path>
            </a:pathLst>
          </a:custGeom>
          <a:noFill/>
          <a:ln w="22225">
            <a:solidFill>
              <a:schemeClr val="tx2">
                <a:lumMod val="50000"/>
              </a:schemeClr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63207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13 Imagen"/>
          <p:cNvPicPr>
            <a:picLocks noChangeAspect="1"/>
          </p:cNvPicPr>
          <p:nvPr/>
        </p:nvPicPr>
        <p:blipFill rotWithShape="1">
          <a:blip r:embed="rId2" cstate="screen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2501" t="8968" r="4691" b="31780"/>
          <a:stretch/>
        </p:blipFill>
        <p:spPr>
          <a:xfrm>
            <a:off x="187451" y="797868"/>
            <a:ext cx="4140000" cy="2643146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198710" y="116632"/>
            <a:ext cx="6623425" cy="564962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76860">
              <a:lnSpc>
                <a:spcPct val="100000"/>
              </a:lnSpc>
            </a:pPr>
            <a:r>
              <a:rPr lang="es-ES" sz="3200" b="1" dirty="0" smtClean="0">
                <a:solidFill>
                  <a:schemeClr val="tx2">
                    <a:lumMod val="50000"/>
                  </a:schemeClr>
                </a:solidFill>
                <a:latin typeface="Myriad Pro Cond" pitchFamily="34" charset="0"/>
                <a:cs typeface="Myriad Pro Cond"/>
              </a:rPr>
              <a:t>AREAS DE ESPECIALIZACION</a:t>
            </a:r>
            <a:endParaRPr sz="3200" dirty="0">
              <a:solidFill>
                <a:schemeClr val="tx2">
                  <a:lumMod val="50000"/>
                </a:schemeClr>
              </a:solidFill>
              <a:latin typeface="Myriad Pro Cond" pitchFamily="34" charset="0"/>
              <a:cs typeface="Myriad Pro Cond"/>
            </a:endParaRPr>
          </a:p>
        </p:txBody>
      </p:sp>
      <p:sp>
        <p:nvSpPr>
          <p:cNvPr id="11" name="object 4"/>
          <p:cNvSpPr/>
          <p:nvPr/>
        </p:nvSpPr>
        <p:spPr>
          <a:xfrm>
            <a:off x="235335" y="3786134"/>
            <a:ext cx="8706602" cy="2883226"/>
          </a:xfrm>
          <a:custGeom>
            <a:avLst/>
            <a:gdLst/>
            <a:ahLst/>
            <a:cxnLst/>
            <a:rect l="l" t="t" r="r" b="b"/>
            <a:pathLst>
              <a:path w="2612364" h="1572209">
                <a:moveTo>
                  <a:pt x="0" y="1572209"/>
                </a:moveTo>
                <a:lnTo>
                  <a:pt x="2612364" y="1572209"/>
                </a:lnTo>
                <a:lnTo>
                  <a:pt x="2612364" y="0"/>
                </a:lnTo>
                <a:lnTo>
                  <a:pt x="0" y="0"/>
                </a:lnTo>
                <a:lnTo>
                  <a:pt x="0" y="1572209"/>
                </a:lnTo>
                <a:close/>
              </a:path>
            </a:pathLst>
          </a:custGeom>
          <a:noFill/>
          <a:ln w="22225">
            <a:solidFill>
              <a:schemeClr val="tx2">
                <a:lumMod val="50000"/>
              </a:schemeClr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9"/>
          <p:cNvSpPr txBox="1"/>
          <p:nvPr/>
        </p:nvSpPr>
        <p:spPr>
          <a:xfrm>
            <a:off x="302928" y="3789039"/>
            <a:ext cx="8517543" cy="50405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es-ES" sz="2000" b="1" dirty="0" smtClean="0">
                <a:solidFill>
                  <a:schemeClr val="tx2">
                    <a:lumMod val="50000"/>
                  </a:schemeClr>
                </a:solidFill>
                <a:latin typeface="Myriad Pro Cond" pitchFamily="34" charset="0"/>
                <a:cs typeface="Myriad Pro"/>
              </a:rPr>
              <a:t>APLICACIONES:</a:t>
            </a:r>
          </a:p>
          <a:p>
            <a:pPr marL="12700">
              <a:lnSpc>
                <a:spcPct val="100000"/>
              </a:lnSpc>
              <a:spcAft>
                <a:spcPts val="600"/>
              </a:spcAft>
            </a:pPr>
            <a:endParaRPr lang="es-ES" b="1" dirty="0" smtClean="0">
              <a:solidFill>
                <a:schemeClr val="tx2">
                  <a:lumMod val="50000"/>
                </a:schemeClr>
              </a:solidFill>
              <a:latin typeface="Myriad Pro Cond" pitchFamily="34" charset="0"/>
              <a:cs typeface="Myriad Pro"/>
            </a:endParaRPr>
          </a:p>
          <a:p>
            <a:pPr marL="12700">
              <a:lnSpc>
                <a:spcPct val="100000"/>
              </a:lnSpc>
              <a:spcAft>
                <a:spcPts val="600"/>
              </a:spcAft>
            </a:pPr>
            <a:r>
              <a:rPr lang="es-ES" sz="1600" b="1" dirty="0" smtClean="0">
                <a:solidFill>
                  <a:schemeClr val="tx2">
                    <a:lumMod val="50000"/>
                  </a:schemeClr>
                </a:solidFill>
                <a:latin typeface="Myriad Pro Cond" pitchFamily="34" charset="0"/>
                <a:cs typeface="Myriad Pro"/>
              </a:rPr>
              <a:t>- Instrumentación Científica de Vanguardia</a:t>
            </a:r>
          </a:p>
          <a:p>
            <a:pPr marL="12700">
              <a:lnSpc>
                <a:spcPct val="100000"/>
              </a:lnSpc>
              <a:spcAft>
                <a:spcPts val="600"/>
              </a:spcAft>
            </a:pPr>
            <a:r>
              <a:rPr lang="es-ES" sz="1600" b="1" dirty="0" smtClean="0">
                <a:solidFill>
                  <a:schemeClr val="tx2">
                    <a:lumMod val="50000"/>
                  </a:schemeClr>
                </a:solidFill>
                <a:latin typeface="Myriad Pro Cond" pitchFamily="34" charset="0"/>
                <a:cs typeface="Myriad Pro"/>
              </a:rPr>
              <a:t>- Mejora de la Salud y Calidad de Vida</a:t>
            </a:r>
          </a:p>
          <a:p>
            <a:pPr marL="12700">
              <a:lnSpc>
                <a:spcPct val="100000"/>
              </a:lnSpc>
              <a:spcAft>
                <a:spcPts val="600"/>
              </a:spcAft>
            </a:pPr>
            <a:r>
              <a:rPr lang="es-ES" sz="1600" b="1" dirty="0" smtClean="0">
                <a:solidFill>
                  <a:schemeClr val="tx2">
                    <a:lumMod val="50000"/>
                  </a:schemeClr>
                </a:solidFill>
                <a:latin typeface="Myriad Pro Cond" pitchFamily="34" charset="0"/>
                <a:cs typeface="Myriad Pro"/>
              </a:rPr>
              <a:t>- Química			</a:t>
            </a:r>
          </a:p>
          <a:p>
            <a:pPr marL="12700">
              <a:lnSpc>
                <a:spcPct val="100000"/>
              </a:lnSpc>
              <a:spcAft>
                <a:spcPts val="600"/>
              </a:spcAft>
            </a:pPr>
            <a:r>
              <a:rPr lang="es-ES" sz="1600" b="1" dirty="0" smtClean="0">
                <a:solidFill>
                  <a:schemeClr val="tx2">
                    <a:lumMod val="50000"/>
                  </a:schemeClr>
                </a:solidFill>
                <a:latin typeface="Myriad Pro Cond" pitchFamily="34" charset="0"/>
                <a:cs typeface="Myriad Pro"/>
              </a:rPr>
              <a:t>- Biotecnología</a:t>
            </a:r>
          </a:p>
          <a:p>
            <a:pPr marL="12700">
              <a:lnSpc>
                <a:spcPct val="100000"/>
              </a:lnSpc>
              <a:spcAft>
                <a:spcPts val="600"/>
              </a:spcAft>
            </a:pPr>
            <a:r>
              <a:rPr lang="es-ES" sz="1600" b="1" dirty="0" smtClean="0">
                <a:solidFill>
                  <a:schemeClr val="tx2">
                    <a:lumMod val="50000"/>
                  </a:schemeClr>
                </a:solidFill>
                <a:latin typeface="Myriad Pro Cond" pitchFamily="34" charset="0"/>
                <a:cs typeface="Myriad Pro"/>
              </a:rPr>
              <a:t>- Bioquímica y Biología Molecular</a:t>
            </a:r>
          </a:p>
          <a:p>
            <a:pPr marL="12700">
              <a:lnSpc>
                <a:spcPct val="100000"/>
              </a:lnSpc>
              <a:spcAft>
                <a:spcPts val="600"/>
              </a:spcAft>
            </a:pPr>
            <a:r>
              <a:rPr lang="es-ES" sz="1600" b="1" dirty="0" smtClean="0">
                <a:solidFill>
                  <a:schemeClr val="tx2">
                    <a:lumMod val="50000"/>
                  </a:schemeClr>
                </a:solidFill>
                <a:latin typeface="Myriad Pro Cond" pitchFamily="34" charset="0"/>
                <a:cs typeface="Myriad Pro"/>
              </a:rPr>
              <a:t>- Ingeniería Biomédica</a:t>
            </a:r>
          </a:p>
          <a:p>
            <a:pPr marL="12700">
              <a:lnSpc>
                <a:spcPct val="100000"/>
              </a:lnSpc>
              <a:spcAft>
                <a:spcPts val="600"/>
              </a:spcAft>
            </a:pPr>
            <a:r>
              <a:rPr lang="es-ES" sz="1600" b="1" dirty="0" smtClean="0">
                <a:solidFill>
                  <a:schemeClr val="tx2">
                    <a:lumMod val="50000"/>
                  </a:schemeClr>
                </a:solidFill>
                <a:latin typeface="Myriad Pro Cond" pitchFamily="34" charset="0"/>
                <a:cs typeface="Myriad Pro"/>
              </a:rPr>
              <a:t>- Tecnología y procesos químicos</a:t>
            </a:r>
          </a:p>
        </p:txBody>
      </p:sp>
      <p:sp>
        <p:nvSpPr>
          <p:cNvPr id="13" name="object 4"/>
          <p:cNvSpPr/>
          <p:nvPr/>
        </p:nvSpPr>
        <p:spPr>
          <a:xfrm>
            <a:off x="4690235" y="818973"/>
            <a:ext cx="4263800" cy="2622041"/>
          </a:xfrm>
          <a:custGeom>
            <a:avLst/>
            <a:gdLst/>
            <a:ahLst/>
            <a:cxnLst/>
            <a:rect l="l" t="t" r="r" b="b"/>
            <a:pathLst>
              <a:path w="2612364" h="1572209">
                <a:moveTo>
                  <a:pt x="0" y="1572209"/>
                </a:moveTo>
                <a:lnTo>
                  <a:pt x="2612364" y="1572209"/>
                </a:lnTo>
                <a:lnTo>
                  <a:pt x="2612364" y="0"/>
                </a:lnTo>
                <a:lnTo>
                  <a:pt x="0" y="0"/>
                </a:lnTo>
                <a:lnTo>
                  <a:pt x="0" y="1572209"/>
                </a:lnTo>
                <a:close/>
              </a:path>
            </a:pathLst>
          </a:custGeom>
          <a:noFill/>
          <a:ln w="22225">
            <a:solidFill>
              <a:schemeClr val="tx2">
                <a:lumMod val="50000"/>
              </a:schemeClr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9"/>
          <p:cNvSpPr txBox="1"/>
          <p:nvPr/>
        </p:nvSpPr>
        <p:spPr>
          <a:xfrm>
            <a:off x="4759424" y="1052736"/>
            <a:ext cx="4032448" cy="7211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spcAft>
                <a:spcPts val="600"/>
              </a:spcAft>
            </a:pPr>
            <a:r>
              <a:rPr lang="es-ES" sz="2400" b="1" dirty="0" smtClean="0">
                <a:solidFill>
                  <a:schemeClr val="tx2">
                    <a:lumMod val="50000"/>
                  </a:schemeClr>
                </a:solidFill>
                <a:latin typeface="Myriad Pro Cond" pitchFamily="34" charset="0"/>
                <a:cs typeface="Myriad Pro"/>
              </a:rPr>
              <a:t>6 UNIDADES DE 60 M2</a:t>
            </a:r>
          </a:p>
          <a:p>
            <a:pPr marL="12700">
              <a:lnSpc>
                <a:spcPct val="100000"/>
              </a:lnSpc>
              <a:spcAft>
                <a:spcPts val="600"/>
              </a:spcAft>
            </a:pPr>
            <a:r>
              <a:rPr lang="es-ES" sz="2400" b="1" dirty="0" smtClean="0">
                <a:solidFill>
                  <a:schemeClr val="tx2">
                    <a:lumMod val="50000"/>
                  </a:schemeClr>
                </a:solidFill>
                <a:latin typeface="Myriad Pro Cond" pitchFamily="34" charset="0"/>
                <a:cs typeface="Myriad Pro"/>
              </a:rPr>
              <a:t>1 SALA  DE CULTIVO</a:t>
            </a:r>
          </a:p>
          <a:p>
            <a:pPr marL="12700">
              <a:lnSpc>
                <a:spcPct val="100000"/>
              </a:lnSpc>
              <a:spcAft>
                <a:spcPts val="600"/>
              </a:spcAft>
            </a:pPr>
            <a:r>
              <a:rPr lang="es-ES" sz="2400" b="1" dirty="0" smtClean="0">
                <a:solidFill>
                  <a:schemeClr val="tx2">
                    <a:lumMod val="50000"/>
                  </a:schemeClr>
                </a:solidFill>
                <a:latin typeface="Myriad Pro Cond" pitchFamily="34" charset="0"/>
                <a:cs typeface="Myriad Pro"/>
              </a:rPr>
              <a:t>1 SALA DE CONGELADORES</a:t>
            </a:r>
          </a:p>
          <a:p>
            <a:pPr marL="12700">
              <a:lnSpc>
                <a:spcPct val="100000"/>
              </a:lnSpc>
              <a:spcAft>
                <a:spcPts val="600"/>
              </a:spcAft>
            </a:pPr>
            <a:r>
              <a:rPr lang="es-ES" sz="2400" b="1" dirty="0" smtClean="0">
                <a:solidFill>
                  <a:schemeClr val="tx2">
                    <a:lumMod val="50000"/>
                  </a:schemeClr>
                </a:solidFill>
                <a:latin typeface="Myriad Pro Cond" pitchFamily="34" charset="0"/>
                <a:cs typeface="Myriad Pro"/>
              </a:rPr>
              <a:t>1 SALA BLANCA</a:t>
            </a:r>
          </a:p>
          <a:p>
            <a:pPr marL="12700">
              <a:lnSpc>
                <a:spcPct val="100000"/>
              </a:lnSpc>
            </a:pPr>
            <a:endParaRPr lang="es-ES" sz="2200" b="1" dirty="0">
              <a:solidFill>
                <a:schemeClr val="bg1"/>
              </a:solidFill>
              <a:latin typeface="Myriad Pro Cond" pitchFamily="34" charset="0"/>
              <a:cs typeface="Myriad Pro"/>
            </a:endParaRPr>
          </a:p>
          <a:p>
            <a:pPr marL="12700">
              <a:lnSpc>
                <a:spcPct val="100000"/>
              </a:lnSpc>
            </a:pPr>
            <a:endParaRPr lang="es-ES" sz="2400" b="1" dirty="0" smtClean="0">
              <a:solidFill>
                <a:schemeClr val="bg1"/>
              </a:solidFill>
              <a:latin typeface="Myriad Pro Cond" pitchFamily="34" charset="0"/>
              <a:cs typeface="Myriad Pro"/>
            </a:endParaRPr>
          </a:p>
        </p:txBody>
      </p:sp>
      <p:sp>
        <p:nvSpPr>
          <p:cNvPr id="16" name="object 6"/>
          <p:cNvSpPr txBox="1"/>
          <p:nvPr/>
        </p:nvSpPr>
        <p:spPr>
          <a:xfrm>
            <a:off x="188235" y="1554479"/>
            <a:ext cx="4139216" cy="112992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76860">
              <a:lnSpc>
                <a:spcPct val="100000"/>
              </a:lnSpc>
              <a:spcAft>
                <a:spcPts val="1000"/>
              </a:spcAft>
            </a:pPr>
            <a:r>
              <a:rPr lang="es-ES" sz="2400" b="1" dirty="0" smtClean="0">
                <a:solidFill>
                  <a:srgbClr val="FFFFFF"/>
                </a:solidFill>
                <a:latin typeface="Myriad Pro Cond" pitchFamily="34" charset="0"/>
                <a:cs typeface="Myriad Pro Cond"/>
              </a:rPr>
              <a:t>SALUD</a:t>
            </a:r>
          </a:p>
          <a:p>
            <a:pPr marL="276860">
              <a:lnSpc>
                <a:spcPct val="100000"/>
              </a:lnSpc>
              <a:spcAft>
                <a:spcPts val="1000"/>
              </a:spcAft>
            </a:pPr>
            <a:r>
              <a:rPr lang="es-ES" sz="2400" b="1" dirty="0" smtClean="0">
                <a:solidFill>
                  <a:srgbClr val="FFFFFF"/>
                </a:solidFill>
                <a:latin typeface="Myriad Pro Cond" pitchFamily="34" charset="0"/>
                <a:cs typeface="Myriad Pro Cond"/>
              </a:rPr>
              <a:t>QUÍMICA </a:t>
            </a:r>
          </a:p>
          <a:p>
            <a:pPr marL="276860">
              <a:lnSpc>
                <a:spcPct val="100000"/>
              </a:lnSpc>
              <a:spcAft>
                <a:spcPts val="1000"/>
              </a:spcAft>
            </a:pPr>
            <a:r>
              <a:rPr lang="es-ES" sz="2400" b="1" dirty="0" smtClean="0">
                <a:solidFill>
                  <a:srgbClr val="FFFFFF"/>
                </a:solidFill>
                <a:latin typeface="Myriad Pro Cond" pitchFamily="34" charset="0"/>
                <a:cs typeface="Myriad Pro Cond"/>
              </a:rPr>
              <a:t>BIOTECNOLOGÍA</a:t>
            </a:r>
            <a:endParaRPr sz="2400" dirty="0">
              <a:latin typeface="Myriad Pro Cond" pitchFamily="34" charset="0"/>
              <a:cs typeface="Myriad Pro Cond"/>
            </a:endParaRPr>
          </a:p>
        </p:txBody>
      </p:sp>
      <p:sp>
        <p:nvSpPr>
          <p:cNvPr id="10" name="object 4"/>
          <p:cNvSpPr/>
          <p:nvPr/>
        </p:nvSpPr>
        <p:spPr>
          <a:xfrm>
            <a:off x="0" y="-185988"/>
            <a:ext cx="9153666" cy="771421"/>
          </a:xfrm>
          <a:custGeom>
            <a:avLst/>
            <a:gdLst/>
            <a:ahLst/>
            <a:cxnLst/>
            <a:rect l="l" t="t" r="r" b="b"/>
            <a:pathLst>
              <a:path w="10691990" h="851420">
                <a:moveTo>
                  <a:pt x="0" y="851420"/>
                </a:moveTo>
                <a:lnTo>
                  <a:pt x="10691990" y="851420"/>
                </a:lnTo>
                <a:lnTo>
                  <a:pt x="10691990" y="0"/>
                </a:lnTo>
                <a:lnTo>
                  <a:pt x="0" y="0"/>
                </a:lnTo>
                <a:lnTo>
                  <a:pt x="0" y="851420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17 CuadroTexto"/>
          <p:cNvSpPr txBox="1"/>
          <p:nvPr/>
        </p:nvSpPr>
        <p:spPr>
          <a:xfrm>
            <a:off x="302928" y="-99392"/>
            <a:ext cx="85175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>
                <a:solidFill>
                  <a:schemeClr val="bg1"/>
                </a:solidFill>
                <a:latin typeface="Myriad Pro"/>
              </a:rPr>
              <a:t>ÁREAS DE ESPECIALIZACIÓN</a:t>
            </a:r>
            <a:endParaRPr lang="es-ES" sz="3200" b="1" dirty="0">
              <a:solidFill>
                <a:schemeClr val="bg1"/>
              </a:solidFill>
              <a:latin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1863207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4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es-ES" smtClean="0"/>
              <a:t>EJEMPLOS DE UNIDADES</a:t>
            </a:r>
          </a:p>
        </p:txBody>
      </p:sp>
      <p:sp>
        <p:nvSpPr>
          <p:cNvPr id="33795" name="3 Marcador de número de diapositiva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9069C584-7E12-4293-8D0D-85087A7A89B6}" type="slidenum">
              <a:rPr lang="es-ES" altLang="es-ES" sz="1600" smtClean="0">
                <a:solidFill>
                  <a:schemeClr val="bg1"/>
                </a:solidFill>
                <a:latin typeface="Calibri" pitchFamily="34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12</a:t>
            </a:fld>
            <a:endParaRPr lang="es-ES" altLang="es-ES" sz="1600" smtClean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33796" name="2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66675" y="1916832"/>
            <a:ext cx="9210675" cy="3600450"/>
          </a:xfrm>
        </p:spPr>
      </p:pic>
    </p:spTree>
    <p:extLst>
      <p:ext uri="{BB962C8B-B14F-4D97-AF65-F5344CB8AC3E}">
        <p14:creationId xmlns:p14="http://schemas.microsoft.com/office/powerpoint/2010/main" val="22650648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6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34925"/>
            <a:ext cx="9251950" cy="6540500"/>
          </a:xfrm>
        </p:spPr>
      </p:pic>
      <p:sp>
        <p:nvSpPr>
          <p:cNvPr id="34819" name="4 Título"/>
          <p:cNvSpPr>
            <a:spLocks noGrp="1"/>
          </p:cNvSpPr>
          <p:nvPr>
            <p:ph type="title"/>
          </p:nvPr>
        </p:nvSpPr>
        <p:spPr>
          <a:xfrm>
            <a:off x="457200" y="-171450"/>
            <a:ext cx="8229600" cy="1143000"/>
          </a:xfrm>
        </p:spPr>
        <p:txBody>
          <a:bodyPr/>
          <a:lstStyle/>
          <a:p>
            <a:r>
              <a:rPr lang="es-ES" altLang="es-ES" smtClean="0"/>
              <a:t>EJEMPLOS DE UNIDADES</a:t>
            </a:r>
          </a:p>
        </p:txBody>
      </p:sp>
      <p:sp>
        <p:nvSpPr>
          <p:cNvPr id="34820" name="3 Marcador de número de diapositiva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C69E94BE-2995-472F-8A46-1551F5420979}" type="slidenum">
              <a:rPr lang="es-ES" altLang="es-ES" sz="1600" smtClean="0">
                <a:solidFill>
                  <a:schemeClr val="bg1"/>
                </a:solidFill>
                <a:latin typeface="Calibri" pitchFamily="34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13</a:t>
            </a:fld>
            <a:endParaRPr lang="es-ES" altLang="es-ES" sz="1600" smtClean="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112068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3 Marcador de número de diapositiva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4F216635-A1B6-473C-B95A-FA7C52ADDF94}" type="slidenum">
              <a:rPr lang="es-ES" altLang="es-ES" sz="1600" smtClean="0">
                <a:solidFill>
                  <a:schemeClr val="bg1"/>
                </a:solidFill>
                <a:latin typeface="Calibri" pitchFamily="34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14</a:t>
            </a:fld>
            <a:endParaRPr lang="es-ES" altLang="es-ES" sz="1600" smtClean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35843" name="8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36513" y="-819150"/>
            <a:ext cx="9575801" cy="6769100"/>
          </a:xfrm>
        </p:spPr>
      </p:pic>
    </p:spTree>
    <p:extLst>
      <p:ext uri="{BB962C8B-B14F-4D97-AF65-F5344CB8AC3E}">
        <p14:creationId xmlns:p14="http://schemas.microsoft.com/office/powerpoint/2010/main" val="50265131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3 Marcador de número de diapositiva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57AF2CD-D066-421F-8F28-2CBC4B940B81}" type="slidenum">
              <a:rPr lang="es-ES" altLang="es-ES" smtClean="0">
                <a:solidFill>
                  <a:schemeClr val="bg1"/>
                </a:solidFill>
                <a:latin typeface="Calibri" pitchFamily="34" charset="0"/>
              </a:rPr>
              <a:pPr eaLnBrk="1" hangingPunct="1"/>
              <a:t>15</a:t>
            </a:fld>
            <a:endParaRPr lang="es-ES" altLang="es-ES" smtClean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30723" name="7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2482" y="2636912"/>
            <a:ext cx="5535613" cy="415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4" name="6 Marcador de contenido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4990" y="764704"/>
            <a:ext cx="4523746" cy="3392810"/>
          </a:xfrm>
        </p:spPr>
      </p:pic>
      <p:sp>
        <p:nvSpPr>
          <p:cNvPr id="5" name="object 4"/>
          <p:cNvSpPr/>
          <p:nvPr/>
        </p:nvSpPr>
        <p:spPr>
          <a:xfrm>
            <a:off x="0" y="-185988"/>
            <a:ext cx="9153666" cy="771421"/>
          </a:xfrm>
          <a:custGeom>
            <a:avLst/>
            <a:gdLst/>
            <a:ahLst/>
            <a:cxnLst/>
            <a:rect l="l" t="t" r="r" b="b"/>
            <a:pathLst>
              <a:path w="10691990" h="851420">
                <a:moveTo>
                  <a:pt x="0" y="851420"/>
                </a:moveTo>
                <a:lnTo>
                  <a:pt x="10691990" y="851420"/>
                </a:lnTo>
                <a:lnTo>
                  <a:pt x="10691990" y="0"/>
                </a:lnTo>
                <a:lnTo>
                  <a:pt x="0" y="0"/>
                </a:lnTo>
                <a:lnTo>
                  <a:pt x="0" y="851420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1 CuadroTexto"/>
          <p:cNvSpPr txBox="1"/>
          <p:nvPr/>
        </p:nvSpPr>
        <p:spPr>
          <a:xfrm>
            <a:off x="514355" y="-99392"/>
            <a:ext cx="84969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solidFill>
                  <a:schemeClr val="bg1"/>
                </a:solidFill>
                <a:latin typeface="Myriad Pro"/>
              </a:rPr>
              <a:t>INCUBADORA CEMINEM SPIN UP</a:t>
            </a:r>
          </a:p>
        </p:txBody>
      </p:sp>
    </p:spTree>
    <p:extLst>
      <p:ext uri="{BB962C8B-B14F-4D97-AF65-F5344CB8AC3E}">
        <p14:creationId xmlns:p14="http://schemas.microsoft.com/office/powerpoint/2010/main" val="71410204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C:\Users\Irene\Dropbox\Tortolitas design\JL\Coworking\Presentación [empaquetada]\Links\tumblr_n1s325pITj1tubinno1_1280.jpg"/>
          <p:cNvPicPr>
            <a:picLocks noChangeAspect="1" noChangeArrowheads="1"/>
          </p:cNvPicPr>
          <p:nvPr/>
        </p:nvPicPr>
        <p:blipFill rotWithShape="1">
          <a:blip r:embed="rId2" cstate="screen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r="11658" b="-373"/>
          <a:stretch/>
        </p:blipFill>
        <p:spPr bwMode="auto">
          <a:xfrm>
            <a:off x="401769" y="797868"/>
            <a:ext cx="4140000" cy="2701968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198710" y="116632"/>
            <a:ext cx="6623425" cy="564962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76860">
              <a:lnSpc>
                <a:spcPct val="100000"/>
              </a:lnSpc>
            </a:pPr>
            <a:r>
              <a:rPr lang="es-ES" sz="3200" b="1" dirty="0" smtClean="0">
                <a:solidFill>
                  <a:schemeClr val="tx2">
                    <a:lumMod val="50000"/>
                  </a:schemeClr>
                </a:solidFill>
                <a:latin typeface="Myriad Pro Cond" pitchFamily="34" charset="0"/>
                <a:cs typeface="Myriad Pro Cond"/>
              </a:rPr>
              <a:t>AREAS DE ESPECIALIZACION</a:t>
            </a:r>
            <a:endParaRPr sz="3200" dirty="0">
              <a:solidFill>
                <a:schemeClr val="tx2">
                  <a:lumMod val="50000"/>
                </a:schemeClr>
              </a:solidFill>
              <a:latin typeface="Myriad Pro Cond" pitchFamily="34" charset="0"/>
              <a:cs typeface="Myriad Pro Cond"/>
            </a:endParaRPr>
          </a:p>
        </p:txBody>
      </p:sp>
      <p:sp>
        <p:nvSpPr>
          <p:cNvPr id="11" name="object 4"/>
          <p:cNvSpPr/>
          <p:nvPr/>
        </p:nvSpPr>
        <p:spPr>
          <a:xfrm>
            <a:off x="229346" y="3933056"/>
            <a:ext cx="8706602" cy="2811218"/>
          </a:xfrm>
          <a:custGeom>
            <a:avLst/>
            <a:gdLst/>
            <a:ahLst/>
            <a:cxnLst/>
            <a:rect l="l" t="t" r="r" b="b"/>
            <a:pathLst>
              <a:path w="2612364" h="1572209">
                <a:moveTo>
                  <a:pt x="0" y="1572209"/>
                </a:moveTo>
                <a:lnTo>
                  <a:pt x="2612364" y="1572209"/>
                </a:lnTo>
                <a:lnTo>
                  <a:pt x="2612364" y="0"/>
                </a:lnTo>
                <a:lnTo>
                  <a:pt x="0" y="0"/>
                </a:lnTo>
                <a:lnTo>
                  <a:pt x="0" y="1572209"/>
                </a:lnTo>
                <a:close/>
              </a:path>
            </a:pathLst>
          </a:custGeom>
          <a:noFill/>
          <a:ln w="22225">
            <a:solidFill>
              <a:schemeClr val="tx2">
                <a:lumMod val="50000"/>
              </a:schemeClr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9"/>
          <p:cNvSpPr txBox="1"/>
          <p:nvPr/>
        </p:nvSpPr>
        <p:spPr>
          <a:xfrm>
            <a:off x="282997" y="3933057"/>
            <a:ext cx="8517543" cy="504056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es-ES" sz="2400" b="1" dirty="0" smtClean="0">
                <a:solidFill>
                  <a:schemeClr val="tx2">
                    <a:lumMod val="50000"/>
                  </a:schemeClr>
                </a:solidFill>
                <a:latin typeface="Myriad Pro Cond" pitchFamily="34" charset="0"/>
                <a:cs typeface="Myriad Pro"/>
              </a:rPr>
              <a:t>APLICACIONES: </a:t>
            </a:r>
          </a:p>
          <a:p>
            <a:pPr marL="12700">
              <a:lnSpc>
                <a:spcPct val="100000"/>
              </a:lnSpc>
            </a:pPr>
            <a:endParaRPr lang="es-ES" sz="2400" b="1" dirty="0" smtClean="0">
              <a:solidFill>
                <a:schemeClr val="tx2">
                  <a:lumMod val="50000"/>
                </a:schemeClr>
              </a:solidFill>
              <a:latin typeface="Myriad Pro Cond" pitchFamily="34" charset="0"/>
              <a:cs typeface="Myriad Pro"/>
            </a:endParaRPr>
          </a:p>
          <a:p>
            <a:pPr marL="12700">
              <a:lnSpc>
                <a:spcPct val="100000"/>
              </a:lnSpc>
              <a:spcAft>
                <a:spcPts val="1000"/>
              </a:spcAft>
            </a:pPr>
            <a:r>
              <a:rPr lang="es-ES" b="1" dirty="0" smtClean="0">
                <a:solidFill>
                  <a:schemeClr val="tx2">
                    <a:lumMod val="50000"/>
                  </a:schemeClr>
                </a:solidFill>
                <a:latin typeface="Myriad Pro Cond" pitchFamily="34" charset="0"/>
                <a:cs typeface="Myriad Pro"/>
              </a:rPr>
              <a:t>- Estímulo de creación de EBT</a:t>
            </a:r>
          </a:p>
          <a:p>
            <a:pPr marL="12700">
              <a:lnSpc>
                <a:spcPct val="100000"/>
              </a:lnSpc>
              <a:spcAft>
                <a:spcPts val="1000"/>
              </a:spcAft>
            </a:pPr>
            <a:r>
              <a:rPr lang="es-ES" b="1" dirty="0" smtClean="0">
                <a:solidFill>
                  <a:schemeClr val="tx2">
                    <a:lumMod val="50000"/>
                  </a:schemeClr>
                </a:solidFill>
                <a:latin typeface="Myriad Pro Cond" pitchFamily="34" charset="0"/>
                <a:cs typeface="Myriad Pro"/>
              </a:rPr>
              <a:t>- Coaching, </a:t>
            </a:r>
            <a:r>
              <a:rPr lang="es-ES" b="1" dirty="0" err="1" smtClean="0">
                <a:solidFill>
                  <a:schemeClr val="tx2">
                    <a:lumMod val="50000"/>
                  </a:schemeClr>
                </a:solidFill>
                <a:latin typeface="Myriad Pro Cond" pitchFamily="34" charset="0"/>
                <a:cs typeface="Myriad Pro"/>
              </a:rPr>
              <a:t>Mentoring</a:t>
            </a:r>
            <a:endParaRPr lang="es-ES" b="1" dirty="0" smtClean="0">
              <a:solidFill>
                <a:schemeClr val="tx2">
                  <a:lumMod val="50000"/>
                </a:schemeClr>
              </a:solidFill>
              <a:latin typeface="Myriad Pro Cond" pitchFamily="34" charset="0"/>
              <a:cs typeface="Myriad Pro"/>
            </a:endParaRPr>
          </a:p>
          <a:p>
            <a:pPr marL="12700">
              <a:lnSpc>
                <a:spcPct val="100000"/>
              </a:lnSpc>
              <a:spcAft>
                <a:spcPts val="1000"/>
              </a:spcAft>
            </a:pPr>
            <a:r>
              <a:rPr lang="es-ES" b="1" dirty="0" smtClean="0">
                <a:solidFill>
                  <a:schemeClr val="tx2">
                    <a:lumMod val="50000"/>
                  </a:schemeClr>
                </a:solidFill>
                <a:latin typeface="Myriad Pro Cond" pitchFamily="34" charset="0"/>
                <a:cs typeface="Myriad Pro"/>
              </a:rPr>
              <a:t>- Formación para la Creación de Empresas</a:t>
            </a:r>
          </a:p>
          <a:p>
            <a:pPr marL="12700">
              <a:lnSpc>
                <a:spcPct val="100000"/>
              </a:lnSpc>
              <a:spcAft>
                <a:spcPts val="1000"/>
              </a:spcAft>
            </a:pPr>
            <a:r>
              <a:rPr lang="es-ES" b="1" dirty="0" smtClean="0">
                <a:solidFill>
                  <a:schemeClr val="tx2">
                    <a:lumMod val="50000"/>
                  </a:schemeClr>
                </a:solidFill>
                <a:latin typeface="Myriad Pro Cond" pitchFamily="34" charset="0"/>
                <a:cs typeface="Myriad Pro"/>
              </a:rPr>
              <a:t>- Coworking</a:t>
            </a:r>
          </a:p>
          <a:p>
            <a:pPr marL="12700">
              <a:lnSpc>
                <a:spcPct val="100000"/>
              </a:lnSpc>
              <a:spcAft>
                <a:spcPts val="1000"/>
              </a:spcAft>
            </a:pPr>
            <a:r>
              <a:rPr lang="es-ES" b="1" dirty="0" smtClean="0">
                <a:solidFill>
                  <a:schemeClr val="tx2">
                    <a:lumMod val="50000"/>
                  </a:schemeClr>
                </a:solidFill>
                <a:latin typeface="Myriad Pro Cond" pitchFamily="34" charset="0"/>
                <a:cs typeface="Myriad Pro"/>
              </a:rPr>
              <a:t>- Incubación</a:t>
            </a:r>
          </a:p>
        </p:txBody>
      </p:sp>
      <p:sp>
        <p:nvSpPr>
          <p:cNvPr id="13" name="object 4"/>
          <p:cNvSpPr/>
          <p:nvPr/>
        </p:nvSpPr>
        <p:spPr>
          <a:xfrm>
            <a:off x="4678137" y="797867"/>
            <a:ext cx="4263800" cy="2701969"/>
          </a:xfrm>
          <a:custGeom>
            <a:avLst/>
            <a:gdLst/>
            <a:ahLst/>
            <a:cxnLst/>
            <a:rect l="l" t="t" r="r" b="b"/>
            <a:pathLst>
              <a:path w="2612364" h="1572209">
                <a:moveTo>
                  <a:pt x="0" y="1572209"/>
                </a:moveTo>
                <a:lnTo>
                  <a:pt x="2612364" y="1572209"/>
                </a:lnTo>
                <a:lnTo>
                  <a:pt x="2612364" y="0"/>
                </a:lnTo>
                <a:lnTo>
                  <a:pt x="0" y="0"/>
                </a:lnTo>
                <a:lnTo>
                  <a:pt x="0" y="1572209"/>
                </a:lnTo>
                <a:close/>
              </a:path>
            </a:pathLst>
          </a:custGeom>
          <a:noFill/>
          <a:ln w="22225">
            <a:solidFill>
              <a:schemeClr val="tx2">
                <a:lumMod val="50000"/>
              </a:schemeClr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9"/>
          <p:cNvSpPr txBox="1"/>
          <p:nvPr/>
        </p:nvSpPr>
        <p:spPr>
          <a:xfrm>
            <a:off x="4788024" y="849760"/>
            <a:ext cx="4032448" cy="7211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spcAft>
                <a:spcPts val="600"/>
              </a:spcAft>
            </a:pPr>
            <a:r>
              <a:rPr lang="es-ES" b="1" dirty="0">
                <a:solidFill>
                  <a:schemeClr val="tx2">
                    <a:lumMod val="50000"/>
                  </a:schemeClr>
                </a:solidFill>
                <a:latin typeface="Myriad Pro Cond" pitchFamily="34" charset="0"/>
                <a:cs typeface="Myriad Pro"/>
              </a:rPr>
              <a:t>5</a:t>
            </a:r>
            <a:r>
              <a:rPr lang="es-ES" b="1" dirty="0" smtClean="0">
                <a:solidFill>
                  <a:schemeClr val="tx2">
                    <a:lumMod val="50000"/>
                  </a:schemeClr>
                </a:solidFill>
                <a:latin typeface="Myriad Pro Cond" pitchFamily="34" charset="0"/>
                <a:cs typeface="Myriad Pro"/>
              </a:rPr>
              <a:t> Despachos dobles para empresas</a:t>
            </a:r>
          </a:p>
          <a:p>
            <a:pPr marL="12700">
              <a:lnSpc>
                <a:spcPct val="100000"/>
              </a:lnSpc>
              <a:spcAft>
                <a:spcPts val="600"/>
              </a:spcAft>
            </a:pPr>
            <a:r>
              <a:rPr lang="es-ES" b="1" dirty="0" smtClean="0">
                <a:solidFill>
                  <a:schemeClr val="tx2">
                    <a:lumMod val="50000"/>
                  </a:schemeClr>
                </a:solidFill>
                <a:latin typeface="Myriad Pro Cond" pitchFamily="34" charset="0"/>
                <a:cs typeface="Myriad Pro"/>
              </a:rPr>
              <a:t>2 Zonas de Coworking con 14 puestos</a:t>
            </a:r>
          </a:p>
          <a:p>
            <a:pPr marL="12700">
              <a:lnSpc>
                <a:spcPct val="100000"/>
              </a:lnSpc>
              <a:spcAft>
                <a:spcPts val="600"/>
              </a:spcAft>
            </a:pPr>
            <a:r>
              <a:rPr lang="es-ES" b="1" dirty="0" smtClean="0">
                <a:solidFill>
                  <a:schemeClr val="tx2">
                    <a:lumMod val="50000"/>
                  </a:schemeClr>
                </a:solidFill>
                <a:latin typeface="Myriad Pro Cond" pitchFamily="34" charset="0"/>
                <a:cs typeface="Myriad Pro"/>
              </a:rPr>
              <a:t>2 Salas de Reuniones</a:t>
            </a:r>
          </a:p>
          <a:p>
            <a:pPr marL="12700">
              <a:lnSpc>
                <a:spcPct val="100000"/>
              </a:lnSpc>
              <a:spcAft>
                <a:spcPts val="600"/>
              </a:spcAft>
            </a:pPr>
            <a:r>
              <a:rPr lang="es-ES" b="1" dirty="0" smtClean="0">
                <a:solidFill>
                  <a:schemeClr val="tx2">
                    <a:lumMod val="50000"/>
                  </a:schemeClr>
                </a:solidFill>
                <a:latin typeface="Myriad Pro Cond" pitchFamily="34" charset="0"/>
                <a:cs typeface="Myriad Pro"/>
              </a:rPr>
              <a:t>1 Sala de Creatividad</a:t>
            </a:r>
          </a:p>
          <a:p>
            <a:pPr marL="12700">
              <a:lnSpc>
                <a:spcPct val="100000"/>
              </a:lnSpc>
              <a:spcAft>
                <a:spcPts val="600"/>
              </a:spcAft>
            </a:pPr>
            <a:r>
              <a:rPr lang="es-ES" b="1" dirty="0" smtClean="0">
                <a:solidFill>
                  <a:schemeClr val="tx2">
                    <a:lumMod val="50000"/>
                  </a:schemeClr>
                </a:solidFill>
                <a:latin typeface="Myriad Pro Cond" pitchFamily="34" charset="0"/>
                <a:cs typeface="Myriad Pro"/>
              </a:rPr>
              <a:t>1 Sala de Formación</a:t>
            </a:r>
            <a:endParaRPr lang="es-ES" b="1" dirty="0">
              <a:solidFill>
                <a:schemeClr val="tx2">
                  <a:lumMod val="50000"/>
                </a:schemeClr>
              </a:solidFill>
              <a:latin typeface="Myriad Pro Cond" pitchFamily="34" charset="0"/>
              <a:cs typeface="Myriad Pro"/>
            </a:endParaRPr>
          </a:p>
          <a:p>
            <a:pPr marL="12700">
              <a:lnSpc>
                <a:spcPct val="100000"/>
              </a:lnSpc>
            </a:pPr>
            <a:endParaRPr lang="es-ES" sz="2000" b="1" dirty="0" smtClean="0">
              <a:solidFill>
                <a:schemeClr val="tx2">
                  <a:lumMod val="50000"/>
                </a:schemeClr>
              </a:solidFill>
              <a:latin typeface="Myriad Pro Cond" pitchFamily="34" charset="0"/>
              <a:cs typeface="Myriad Pro"/>
            </a:endParaRPr>
          </a:p>
          <a:p>
            <a:pPr marL="12700">
              <a:lnSpc>
                <a:spcPct val="100000"/>
              </a:lnSpc>
            </a:pPr>
            <a:r>
              <a:rPr lang="es-ES" sz="2000" b="1" dirty="0" smtClean="0">
                <a:solidFill>
                  <a:schemeClr val="tx2">
                    <a:lumMod val="50000"/>
                  </a:schemeClr>
                </a:solidFill>
                <a:latin typeface="Myriad Pro Cond" pitchFamily="34" charset="0"/>
                <a:cs typeface="Myriad Pro"/>
              </a:rPr>
              <a:t>PROGRAMA SPIN UP UNIZAR</a:t>
            </a:r>
          </a:p>
          <a:p>
            <a:pPr marL="12700">
              <a:lnSpc>
                <a:spcPct val="100000"/>
              </a:lnSpc>
            </a:pPr>
            <a:endParaRPr lang="es-ES" sz="2400" b="1" dirty="0">
              <a:solidFill>
                <a:srgbClr val="002060"/>
              </a:solidFill>
              <a:latin typeface="Myriad Pro Cond" pitchFamily="34" charset="0"/>
              <a:cs typeface="Myriad Pro"/>
            </a:endParaRPr>
          </a:p>
          <a:p>
            <a:pPr marL="12700">
              <a:lnSpc>
                <a:spcPct val="100000"/>
              </a:lnSpc>
            </a:pPr>
            <a:endParaRPr lang="es-ES" sz="2400" b="1" dirty="0" smtClean="0">
              <a:solidFill>
                <a:schemeClr val="bg1"/>
              </a:solidFill>
              <a:latin typeface="Myriad Pro Cond" pitchFamily="34" charset="0"/>
              <a:cs typeface="Myriad Pro"/>
            </a:endParaRPr>
          </a:p>
        </p:txBody>
      </p:sp>
      <p:sp>
        <p:nvSpPr>
          <p:cNvPr id="16" name="object 6"/>
          <p:cNvSpPr txBox="1"/>
          <p:nvPr/>
        </p:nvSpPr>
        <p:spPr>
          <a:xfrm>
            <a:off x="397988" y="1866371"/>
            <a:ext cx="4139216" cy="564962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76860">
              <a:lnSpc>
                <a:spcPct val="100000"/>
              </a:lnSpc>
            </a:pPr>
            <a:r>
              <a:rPr lang="es-ES" sz="3200" b="1" dirty="0" smtClean="0">
                <a:solidFill>
                  <a:srgbClr val="FFFFFF"/>
                </a:solidFill>
                <a:latin typeface="Myriad Pro Cond" pitchFamily="34" charset="0"/>
                <a:cs typeface="Myriad Pro Cond"/>
              </a:rPr>
              <a:t>EMPRENDIMIENTO</a:t>
            </a:r>
            <a:endParaRPr sz="3200" dirty="0">
              <a:latin typeface="Myriad Pro Cond" pitchFamily="34" charset="0"/>
              <a:cs typeface="Myriad Pro Cond"/>
            </a:endParaRPr>
          </a:p>
        </p:txBody>
      </p:sp>
      <p:sp>
        <p:nvSpPr>
          <p:cNvPr id="10" name="object 4"/>
          <p:cNvSpPr/>
          <p:nvPr/>
        </p:nvSpPr>
        <p:spPr>
          <a:xfrm>
            <a:off x="0" y="-185988"/>
            <a:ext cx="9153666" cy="771421"/>
          </a:xfrm>
          <a:custGeom>
            <a:avLst/>
            <a:gdLst/>
            <a:ahLst/>
            <a:cxnLst/>
            <a:rect l="l" t="t" r="r" b="b"/>
            <a:pathLst>
              <a:path w="10691990" h="851420">
                <a:moveTo>
                  <a:pt x="0" y="851420"/>
                </a:moveTo>
                <a:lnTo>
                  <a:pt x="10691990" y="851420"/>
                </a:lnTo>
                <a:lnTo>
                  <a:pt x="10691990" y="0"/>
                </a:lnTo>
                <a:lnTo>
                  <a:pt x="0" y="0"/>
                </a:lnTo>
                <a:lnTo>
                  <a:pt x="0" y="851420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17 CuadroTexto"/>
          <p:cNvSpPr txBox="1"/>
          <p:nvPr/>
        </p:nvSpPr>
        <p:spPr>
          <a:xfrm>
            <a:off x="302928" y="-99392"/>
            <a:ext cx="85175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>
                <a:solidFill>
                  <a:schemeClr val="bg1"/>
                </a:solidFill>
                <a:latin typeface="Myriad Pro"/>
              </a:rPr>
              <a:t>ÁREAS DE ESPECIALIZACIÓN</a:t>
            </a:r>
            <a:endParaRPr lang="es-ES" sz="3200" b="1" dirty="0">
              <a:solidFill>
                <a:schemeClr val="bg1"/>
              </a:solidFill>
              <a:latin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1863207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4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es-ES" smtClean="0"/>
              <a:t>EMPRENDIMIENTO</a:t>
            </a:r>
          </a:p>
        </p:txBody>
      </p:sp>
      <p:sp>
        <p:nvSpPr>
          <p:cNvPr id="36867" name="3 Marcador de número de diapositiva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E4AEC63C-15A4-4DB1-8027-30E5734543B8}" type="slidenum">
              <a:rPr lang="es-ES" altLang="es-ES" sz="1600" smtClean="0">
                <a:solidFill>
                  <a:schemeClr val="bg1"/>
                </a:solidFill>
                <a:latin typeface="Calibri" pitchFamily="34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17</a:t>
            </a:fld>
            <a:endParaRPr lang="es-ES" altLang="es-ES" sz="1600" smtClean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36868" name="8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34925" y="1196975"/>
            <a:ext cx="9144000" cy="6462713"/>
          </a:xfrm>
        </p:spPr>
      </p:pic>
    </p:spTree>
    <p:extLst>
      <p:ext uri="{BB962C8B-B14F-4D97-AF65-F5344CB8AC3E}">
        <p14:creationId xmlns:p14="http://schemas.microsoft.com/office/powerpoint/2010/main" val="164285996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6"/>
          <p:cNvSpPr txBox="1"/>
          <p:nvPr/>
        </p:nvSpPr>
        <p:spPr>
          <a:xfrm>
            <a:off x="198710" y="116632"/>
            <a:ext cx="8549754" cy="115212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76860" algn="ctr">
              <a:lnSpc>
                <a:spcPct val="100000"/>
              </a:lnSpc>
            </a:pPr>
            <a:r>
              <a:rPr lang="es-ES" sz="2800" b="1" dirty="0" smtClean="0">
                <a:solidFill>
                  <a:schemeClr val="tx2">
                    <a:lumMod val="50000"/>
                  </a:schemeClr>
                </a:solidFill>
                <a:latin typeface="Myriad Pro Cond" pitchFamily="34" charset="0"/>
                <a:cs typeface="Myriad Pro Cond"/>
              </a:rPr>
              <a:t>CONVOCATORIA PARA LABORATORIOS I+D+I </a:t>
            </a:r>
            <a:r>
              <a:rPr lang="es-ES" sz="2000" dirty="0">
                <a:solidFill>
                  <a:schemeClr val="tx2">
                    <a:lumMod val="50000"/>
                  </a:schemeClr>
                </a:solidFill>
                <a:hlinkClick r:id="rId2"/>
              </a:rPr>
              <a:t>http://</a:t>
            </a:r>
            <a:r>
              <a:rPr lang="es-ES" sz="2000" dirty="0" smtClean="0">
                <a:solidFill>
                  <a:schemeClr val="tx2">
                    <a:lumMod val="50000"/>
                  </a:schemeClr>
                </a:solidFill>
                <a:hlinkClick r:id="rId2"/>
              </a:rPr>
              <a:t>otri.unizar.es/noticias</a:t>
            </a:r>
            <a:endParaRPr sz="2400" dirty="0">
              <a:solidFill>
                <a:schemeClr val="tx2">
                  <a:lumMod val="50000"/>
                </a:schemeClr>
              </a:solidFill>
              <a:latin typeface="Myriad Pro Cond" pitchFamily="34" charset="0"/>
              <a:cs typeface="Myriad Pro Cond"/>
            </a:endParaRPr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 rotWithShape="1">
          <a:blip r:embed="rId3" cstate="screen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10082"/>
          <a:stretch/>
        </p:blipFill>
        <p:spPr>
          <a:xfrm>
            <a:off x="0" y="1131090"/>
            <a:ext cx="9195663" cy="5726910"/>
          </a:xfrm>
          <a:prstGeom prst="rect">
            <a:avLst/>
          </a:prstGeom>
        </p:spPr>
      </p:pic>
      <p:sp>
        <p:nvSpPr>
          <p:cNvPr id="9" name="8 Rectángulo"/>
          <p:cNvSpPr/>
          <p:nvPr/>
        </p:nvSpPr>
        <p:spPr>
          <a:xfrm>
            <a:off x="9755" y="1287204"/>
            <a:ext cx="856895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8335" indent="-457200">
              <a:buFontTx/>
              <a:buChar char="-"/>
            </a:pPr>
            <a:r>
              <a:rPr lang="es-ES" sz="2400" dirty="0">
                <a:solidFill>
                  <a:schemeClr val="bg1"/>
                </a:solidFill>
                <a:latin typeface="Myriad Pro Cond" pitchFamily="34" charset="0"/>
                <a:cs typeface="Myriad Pro Cond"/>
              </a:rPr>
              <a:t>Asignación de espacios a investigadores</a:t>
            </a:r>
          </a:p>
          <a:p>
            <a:pPr marL="468335" indent="-457200">
              <a:buFontTx/>
              <a:buChar char="-"/>
            </a:pPr>
            <a:endParaRPr lang="es-ES" sz="2400" dirty="0">
              <a:solidFill>
                <a:schemeClr val="bg1"/>
              </a:solidFill>
              <a:latin typeface="Myriad Pro Cond" pitchFamily="34" charset="0"/>
              <a:cs typeface="Myriad Pro Cond"/>
            </a:endParaRPr>
          </a:p>
          <a:p>
            <a:pPr marL="468335" indent="-457200">
              <a:buFontTx/>
              <a:buChar char="-"/>
            </a:pPr>
            <a:r>
              <a:rPr lang="es-ES" sz="2400" dirty="0">
                <a:solidFill>
                  <a:schemeClr val="bg1"/>
                </a:solidFill>
                <a:latin typeface="Myriad Pro Cond" pitchFamily="34" charset="0"/>
                <a:cs typeface="Myriad Pro Cond"/>
              </a:rPr>
              <a:t>Periodo máximo 3 </a:t>
            </a:r>
            <a:r>
              <a:rPr lang="es-ES" sz="2400" dirty="0" smtClean="0">
                <a:solidFill>
                  <a:schemeClr val="bg1"/>
                </a:solidFill>
                <a:latin typeface="Myriad Pro Cond" pitchFamily="34" charset="0"/>
                <a:cs typeface="Myriad Pro Cond"/>
              </a:rPr>
              <a:t>años con posibilidad de renovación.</a:t>
            </a:r>
            <a:endParaRPr lang="es-ES" sz="2400" dirty="0">
              <a:solidFill>
                <a:schemeClr val="bg1"/>
              </a:solidFill>
              <a:latin typeface="Myriad Pro Cond" pitchFamily="34" charset="0"/>
              <a:cs typeface="Myriad Pro Cond"/>
            </a:endParaRPr>
          </a:p>
          <a:p>
            <a:pPr marL="468335" indent="-457200">
              <a:buFontTx/>
              <a:buChar char="-"/>
              <a:defRPr/>
            </a:pPr>
            <a:endParaRPr lang="es-ES_tradnl" sz="2400" dirty="0" smtClean="0">
              <a:solidFill>
                <a:schemeClr val="bg1"/>
              </a:solidFill>
              <a:latin typeface="Myriad Pro Cond" pitchFamily="34" charset="0"/>
              <a:cs typeface="Myriad Pro Cond"/>
            </a:endParaRPr>
          </a:p>
          <a:p>
            <a:pPr marL="468335" indent="-457200">
              <a:buFontTx/>
              <a:buChar char="-"/>
              <a:defRPr/>
            </a:pPr>
            <a:endParaRPr lang="es-ES_tradnl" sz="2400" dirty="0">
              <a:solidFill>
                <a:schemeClr val="bg1"/>
              </a:solidFill>
              <a:latin typeface="Myriad Pro Cond" pitchFamily="34" charset="0"/>
              <a:cs typeface="Myriad Pro Cond"/>
            </a:endParaRPr>
          </a:p>
          <a:p>
            <a:pPr marL="468335" indent="-457200" algn="just">
              <a:buFontTx/>
              <a:buChar char="-"/>
              <a:defRPr/>
            </a:pPr>
            <a:r>
              <a:rPr lang="es-ES_tradnl" sz="2400" dirty="0" smtClean="0">
                <a:solidFill>
                  <a:schemeClr val="bg1"/>
                </a:solidFill>
                <a:latin typeface="Myriad Pro Cond" pitchFamily="34" charset="0"/>
                <a:cs typeface="Myriad Pro Cond"/>
              </a:rPr>
              <a:t>El </a:t>
            </a:r>
            <a:r>
              <a:rPr lang="es-ES_tradnl" sz="2400" dirty="0">
                <a:solidFill>
                  <a:schemeClr val="bg1"/>
                </a:solidFill>
                <a:latin typeface="Myriad Pro Cond" pitchFamily="34" charset="0"/>
                <a:cs typeface="Myriad Pro Cond"/>
              </a:rPr>
              <a:t>IP solicitante DEBE contar con un proyecto colaborativo o contrato o convenio con empresa, activo y gestionado por UNIZAR  </a:t>
            </a:r>
            <a:endParaRPr lang="es-ES_tradnl" sz="2400" dirty="0" smtClean="0">
              <a:solidFill>
                <a:schemeClr val="bg1"/>
              </a:solidFill>
              <a:latin typeface="Myriad Pro Cond" pitchFamily="34" charset="0"/>
              <a:cs typeface="Myriad Pro Cond"/>
            </a:endParaRPr>
          </a:p>
          <a:p>
            <a:pPr marL="468335" indent="-457200" algn="just">
              <a:buFontTx/>
              <a:buChar char="-"/>
              <a:defRPr/>
            </a:pPr>
            <a:endParaRPr lang="es-ES" sz="2400" dirty="0">
              <a:solidFill>
                <a:schemeClr val="bg1"/>
              </a:solidFill>
              <a:latin typeface="Myriad Pro Cond" pitchFamily="34" charset="0"/>
              <a:cs typeface="Myriad Pro Cond"/>
            </a:endParaRPr>
          </a:p>
          <a:p>
            <a:pPr marL="468335" indent="-457200" algn="just">
              <a:buFontTx/>
              <a:buChar char="-"/>
              <a:defRPr/>
            </a:pPr>
            <a:r>
              <a:rPr lang="es-ES_tradnl" sz="2400" dirty="0">
                <a:solidFill>
                  <a:schemeClr val="bg1"/>
                </a:solidFill>
                <a:latin typeface="Myriad Pro Cond" pitchFamily="34" charset="0"/>
                <a:cs typeface="Myriad Pro Cond"/>
              </a:rPr>
              <a:t>Desarrollar preferentemente su labor de  I+D+I en los ámbitos  seleccionados en el proyecto INNOCAMPUS: Materiales y tecnologías para la calidad de vida de manera prioritaria en las dos subespecialidades: “Tecnologías para la Salud” y “Energía y Medio Ambiente</a:t>
            </a:r>
            <a:endParaRPr lang="es-ES" sz="2400" dirty="0">
              <a:solidFill>
                <a:schemeClr val="bg1"/>
              </a:solidFill>
              <a:latin typeface="Myriad Pro Cond" pitchFamily="34" charset="0"/>
              <a:cs typeface="Myriad Pro Cond"/>
            </a:endParaRPr>
          </a:p>
        </p:txBody>
      </p:sp>
    </p:spTree>
    <p:extLst>
      <p:ext uri="{BB962C8B-B14F-4D97-AF65-F5344CB8AC3E}">
        <p14:creationId xmlns:p14="http://schemas.microsoft.com/office/powerpoint/2010/main" val="228456883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6"/>
          <p:cNvSpPr txBox="1"/>
          <p:nvPr/>
        </p:nvSpPr>
        <p:spPr>
          <a:xfrm>
            <a:off x="198710" y="116632"/>
            <a:ext cx="8549754" cy="864096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76860" algn="ctr">
              <a:lnSpc>
                <a:spcPct val="100000"/>
              </a:lnSpc>
            </a:pPr>
            <a:r>
              <a:rPr lang="es-ES" sz="2800" b="1" dirty="0" smtClean="0">
                <a:solidFill>
                  <a:schemeClr val="tx2">
                    <a:lumMod val="50000"/>
                  </a:schemeClr>
                </a:solidFill>
                <a:latin typeface="Myriad Pro Cond" pitchFamily="34" charset="0"/>
                <a:cs typeface="Myriad Pro Cond"/>
              </a:rPr>
              <a:t>CONVOCATORIA PARA LABORATORIOS I+D+I</a:t>
            </a:r>
            <a:endParaRPr sz="2800" dirty="0">
              <a:solidFill>
                <a:schemeClr val="tx2">
                  <a:lumMod val="50000"/>
                </a:schemeClr>
              </a:solidFill>
              <a:latin typeface="Myriad Pro Cond" pitchFamily="34" charset="0"/>
              <a:cs typeface="Myriad Pro Cond"/>
            </a:endParaRPr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059" y="764704"/>
            <a:ext cx="9144000" cy="5987845"/>
          </a:xfrm>
          <a:prstGeom prst="rect">
            <a:avLst/>
          </a:prstGeom>
        </p:spPr>
      </p:pic>
      <p:sp>
        <p:nvSpPr>
          <p:cNvPr id="9" name="8 Rectángulo"/>
          <p:cNvSpPr/>
          <p:nvPr/>
        </p:nvSpPr>
        <p:spPr>
          <a:xfrm>
            <a:off x="32090" y="1412776"/>
            <a:ext cx="856895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Tx/>
              <a:buChar char="-"/>
              <a:defRPr/>
            </a:pPr>
            <a:r>
              <a:rPr lang="es-ES_tradnl" sz="2400" dirty="0">
                <a:solidFill>
                  <a:schemeClr val="bg1"/>
                </a:solidFill>
                <a:latin typeface="Myriad Pro Cond" pitchFamily="34" charset="0"/>
                <a:cs typeface="Myriad Pro Cond"/>
              </a:rPr>
              <a:t>El IP deberá ser doctor y personal de plantilla de </a:t>
            </a:r>
            <a:r>
              <a:rPr lang="es-ES_tradnl" sz="2400" dirty="0" err="1">
                <a:solidFill>
                  <a:schemeClr val="bg1"/>
                </a:solidFill>
                <a:latin typeface="Myriad Pro Cond" pitchFamily="34" charset="0"/>
                <a:cs typeface="Myriad Pro Cond"/>
              </a:rPr>
              <a:t>Unizar</a:t>
            </a:r>
            <a:r>
              <a:rPr lang="es-ES_tradnl" sz="2400" dirty="0">
                <a:solidFill>
                  <a:schemeClr val="bg1"/>
                </a:solidFill>
                <a:latin typeface="Myriad Pro Cond" pitchFamily="34" charset="0"/>
                <a:cs typeface="Myriad Pro Cond"/>
              </a:rPr>
              <a:t>, incluidos Ramones y </a:t>
            </a:r>
            <a:r>
              <a:rPr lang="es-ES_tradnl" sz="2400" dirty="0" err="1" smtClean="0">
                <a:solidFill>
                  <a:schemeClr val="bg1"/>
                </a:solidFill>
                <a:latin typeface="Myriad Pro Cond" pitchFamily="34" charset="0"/>
                <a:cs typeface="Myriad Pro Cond"/>
              </a:rPr>
              <a:t>Cajales</a:t>
            </a:r>
            <a:r>
              <a:rPr lang="es-ES_tradnl" sz="2400" dirty="0" smtClean="0">
                <a:solidFill>
                  <a:schemeClr val="bg1"/>
                </a:solidFill>
                <a:latin typeface="Myriad Pro Cond" pitchFamily="34" charset="0"/>
                <a:cs typeface="Myriad Pro Cond"/>
              </a:rPr>
              <a:t>, </a:t>
            </a:r>
            <a:r>
              <a:rPr lang="es-ES_tradnl" sz="2400" dirty="0">
                <a:solidFill>
                  <a:schemeClr val="bg1"/>
                </a:solidFill>
                <a:latin typeface="Myriad Pro Cond" pitchFamily="34" charset="0"/>
                <a:cs typeface="Myriad Pro Cond"/>
              </a:rPr>
              <a:t>investigadores ARAID adscritos a la misma y deberá contar con más de  3  años de experiencia  en transferencia reconocida y evaluable</a:t>
            </a:r>
            <a:r>
              <a:rPr lang="es-ES_tradnl" sz="2400" dirty="0" smtClean="0">
                <a:solidFill>
                  <a:schemeClr val="bg1"/>
                </a:solidFill>
                <a:latin typeface="Myriad Pro Cond" pitchFamily="34" charset="0"/>
                <a:cs typeface="Myriad Pro Cond"/>
              </a:rPr>
              <a:t>.</a:t>
            </a:r>
          </a:p>
          <a:p>
            <a:pPr algn="just">
              <a:buFontTx/>
              <a:buChar char="-"/>
              <a:defRPr/>
            </a:pPr>
            <a:endParaRPr lang="es-ES_tradnl" sz="2400" dirty="0" smtClean="0">
              <a:solidFill>
                <a:schemeClr val="bg1"/>
              </a:solidFill>
              <a:latin typeface="Myriad Pro Cond" pitchFamily="34" charset="0"/>
              <a:cs typeface="Myriad Pro Cond"/>
            </a:endParaRPr>
          </a:p>
          <a:p>
            <a:pPr algn="just">
              <a:buFontTx/>
              <a:buChar char="-"/>
              <a:defRPr/>
            </a:pPr>
            <a:endParaRPr lang="es-ES_tradnl" sz="2400" dirty="0" smtClean="0">
              <a:solidFill>
                <a:schemeClr val="bg1"/>
              </a:solidFill>
              <a:latin typeface="Myriad Pro Cond" pitchFamily="34" charset="0"/>
              <a:cs typeface="Myriad Pro Cond"/>
            </a:endParaRPr>
          </a:p>
          <a:p>
            <a:pPr algn="just">
              <a:buFontTx/>
              <a:buChar char="-"/>
              <a:defRPr/>
            </a:pPr>
            <a:endParaRPr lang="es-ES_tradnl" sz="2400" dirty="0">
              <a:solidFill>
                <a:schemeClr val="bg1"/>
              </a:solidFill>
              <a:latin typeface="Myriad Pro Cond" pitchFamily="34" charset="0"/>
              <a:cs typeface="Myriad Pro Cond"/>
            </a:endParaRPr>
          </a:p>
          <a:p>
            <a:pPr algn="just">
              <a:buFontTx/>
              <a:buChar char="-"/>
              <a:defRPr/>
            </a:pPr>
            <a:r>
              <a:rPr lang="es-ES_tradnl" altLang="es-ES" sz="2400" dirty="0">
                <a:solidFill>
                  <a:schemeClr val="bg1"/>
                </a:solidFill>
                <a:latin typeface="Myriad Pro Cond" pitchFamily="34" charset="0"/>
                <a:cs typeface="Myriad Pro Cond"/>
              </a:rPr>
              <a:t>Sólo se admitirá una solicitud por grupo de investigación reconocido por la Universidad de Zaragoza</a:t>
            </a:r>
            <a:endParaRPr lang="es-ES" sz="2400" dirty="0">
              <a:solidFill>
                <a:schemeClr val="bg1"/>
              </a:solidFill>
              <a:latin typeface="Myriad Pro Cond" pitchFamily="34" charset="0"/>
              <a:cs typeface="Myriad Pro Cond"/>
            </a:endParaRPr>
          </a:p>
        </p:txBody>
      </p:sp>
    </p:spTree>
    <p:extLst>
      <p:ext uri="{BB962C8B-B14F-4D97-AF65-F5344CB8AC3E}">
        <p14:creationId xmlns:p14="http://schemas.microsoft.com/office/powerpoint/2010/main" val="228456883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uadroTexto"/>
          <p:cNvSpPr txBox="1"/>
          <p:nvPr/>
        </p:nvSpPr>
        <p:spPr>
          <a:xfrm>
            <a:off x="4067944" y="116632"/>
            <a:ext cx="47525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4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CEMINEM</a:t>
            </a:r>
          </a:p>
          <a:p>
            <a:endParaRPr lang="es-ES" dirty="0"/>
          </a:p>
        </p:txBody>
      </p:sp>
      <p:pic>
        <p:nvPicPr>
          <p:cNvPr id="14" name="13 Imagen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61207" y="6096000"/>
            <a:ext cx="2000148" cy="700734"/>
          </a:xfrm>
          <a:prstGeom prst="rect">
            <a:avLst/>
          </a:prstGeom>
          <a:ln>
            <a:noFill/>
          </a:ln>
        </p:spPr>
      </p:pic>
      <p:pic>
        <p:nvPicPr>
          <p:cNvPr id="2" name="1 Imagen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096000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0" y="6381328"/>
            <a:ext cx="400141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50" dirty="0" smtClean="0">
                <a:solidFill>
                  <a:schemeClr val="tx2"/>
                </a:solidFill>
              </a:rPr>
              <a:t>VICERRECTORADO DE TRANSFERENCIA E INNOVACION TECNOLOGICA</a:t>
            </a:r>
            <a:endParaRPr lang="es-ES" sz="105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6236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>
          <a:blip r:embed="rId2" cstate="screen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12" y="750420"/>
            <a:ext cx="9144000" cy="6096000"/>
          </a:xfrm>
          <a:prstGeom prst="rect">
            <a:avLst/>
          </a:prstGeom>
        </p:spPr>
      </p:pic>
      <p:sp>
        <p:nvSpPr>
          <p:cNvPr id="7" name="object 6"/>
          <p:cNvSpPr txBox="1"/>
          <p:nvPr/>
        </p:nvSpPr>
        <p:spPr>
          <a:xfrm>
            <a:off x="198710" y="116632"/>
            <a:ext cx="8549754" cy="564962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76860" algn="ctr">
              <a:lnSpc>
                <a:spcPct val="100000"/>
              </a:lnSpc>
            </a:pPr>
            <a:r>
              <a:rPr lang="es-ES" sz="3200" b="1" dirty="0" smtClean="0">
                <a:solidFill>
                  <a:schemeClr val="tx2">
                    <a:lumMod val="50000"/>
                  </a:schemeClr>
                </a:solidFill>
                <a:latin typeface="Myriad Pro Cond" pitchFamily="34" charset="0"/>
                <a:cs typeface="Myriad Pro Cond"/>
              </a:rPr>
              <a:t>CRITERIOS DE SELECCIÓN</a:t>
            </a:r>
            <a:endParaRPr sz="3200" dirty="0">
              <a:solidFill>
                <a:schemeClr val="tx2">
                  <a:lumMod val="50000"/>
                </a:schemeClr>
              </a:solidFill>
              <a:latin typeface="Myriad Pro Cond" pitchFamily="34" charset="0"/>
              <a:cs typeface="Myriad Pro Cond"/>
            </a:endParaRPr>
          </a:p>
        </p:txBody>
      </p:sp>
      <p:sp>
        <p:nvSpPr>
          <p:cNvPr id="8" name="5 Marcador de contenido"/>
          <p:cNvSpPr>
            <a:spLocks noGrp="1"/>
          </p:cNvSpPr>
          <p:nvPr>
            <p:ph idx="1"/>
          </p:nvPr>
        </p:nvSpPr>
        <p:spPr>
          <a:xfrm>
            <a:off x="49890" y="1412776"/>
            <a:ext cx="8847393" cy="4276725"/>
          </a:xfrm>
        </p:spPr>
        <p:txBody>
          <a:bodyPr>
            <a:noAutofit/>
          </a:bodyPr>
          <a:lstStyle/>
          <a:p>
            <a:pPr algn="just">
              <a:defRPr/>
            </a:pPr>
            <a:r>
              <a:rPr lang="es-ES_tradnl" altLang="es-ES" sz="2400" dirty="0">
                <a:solidFill>
                  <a:schemeClr val="bg1"/>
                </a:solidFill>
                <a:latin typeface="Myriad Pro Cond" pitchFamily="34" charset="0"/>
                <a:cs typeface="Myriad Pro Cond"/>
              </a:rPr>
              <a:t>Historial científico técnico del IP especialmente la trayectoria en investigación con empresas</a:t>
            </a:r>
            <a:r>
              <a:rPr lang="es-ES_tradnl" altLang="es-ES" sz="2400" dirty="0" smtClean="0">
                <a:solidFill>
                  <a:schemeClr val="bg1"/>
                </a:solidFill>
                <a:latin typeface="Myriad Pro Cond" pitchFamily="34" charset="0"/>
                <a:cs typeface="Myriad Pro Cond"/>
              </a:rPr>
              <a:t>.</a:t>
            </a:r>
          </a:p>
          <a:p>
            <a:pPr algn="just">
              <a:defRPr/>
            </a:pPr>
            <a:endParaRPr lang="es-ES" altLang="es-ES" sz="2400" dirty="0">
              <a:solidFill>
                <a:schemeClr val="bg1"/>
              </a:solidFill>
              <a:latin typeface="Myriad Pro Cond" pitchFamily="34" charset="0"/>
              <a:cs typeface="Myriad Pro Cond"/>
            </a:endParaRPr>
          </a:p>
          <a:p>
            <a:pPr algn="just">
              <a:defRPr/>
            </a:pPr>
            <a:r>
              <a:rPr lang="es-ES_tradnl" altLang="es-ES" sz="2400" dirty="0">
                <a:solidFill>
                  <a:schemeClr val="bg1"/>
                </a:solidFill>
                <a:latin typeface="Myriad Pro Cond" pitchFamily="34" charset="0"/>
                <a:cs typeface="Myriad Pro Cond"/>
              </a:rPr>
              <a:t>Calidad científica e interés </a:t>
            </a:r>
            <a:r>
              <a:rPr lang="es-ES_tradnl" altLang="es-ES" sz="2400" dirty="0" smtClean="0">
                <a:solidFill>
                  <a:schemeClr val="bg1"/>
                </a:solidFill>
                <a:latin typeface="Myriad Pro Cond" pitchFamily="34" charset="0"/>
                <a:cs typeface="Myriad Pro Cond"/>
              </a:rPr>
              <a:t>de </a:t>
            </a:r>
            <a:r>
              <a:rPr lang="es-ES_tradnl" altLang="es-ES" sz="2400" dirty="0">
                <a:solidFill>
                  <a:schemeClr val="bg1"/>
                </a:solidFill>
                <a:latin typeface="Myriad Pro Cond" pitchFamily="34" charset="0"/>
                <a:cs typeface="Myriad Pro Cond"/>
              </a:rPr>
              <a:t>la línea de transferencia presentada, relacionada con el proyecto/contrato en el que se basa la petición, así como su relación con materiales y tecnologías para la calidad de vida de manera prioritaria en las dos subespecialidades: “Tecnologías para la Salud” y “Energía y Medio Ambiente</a:t>
            </a:r>
            <a:r>
              <a:rPr lang="es-ES_tradnl" altLang="es-ES" sz="2400" dirty="0" smtClean="0">
                <a:solidFill>
                  <a:schemeClr val="bg1"/>
                </a:solidFill>
                <a:latin typeface="Myriad Pro Cond" pitchFamily="34" charset="0"/>
                <a:cs typeface="Myriad Pro Cond"/>
              </a:rPr>
              <a:t>”</a:t>
            </a:r>
          </a:p>
          <a:p>
            <a:pPr algn="just">
              <a:defRPr/>
            </a:pPr>
            <a:endParaRPr lang="es-ES" altLang="es-ES" sz="2400" dirty="0">
              <a:solidFill>
                <a:schemeClr val="bg1"/>
              </a:solidFill>
              <a:latin typeface="Myriad Pro Cond" pitchFamily="34" charset="0"/>
              <a:cs typeface="Myriad Pro Cond"/>
            </a:endParaRPr>
          </a:p>
          <a:p>
            <a:pPr algn="just">
              <a:defRPr/>
            </a:pPr>
            <a:r>
              <a:rPr lang="es-ES_tradnl" altLang="es-ES" sz="2400" dirty="0">
                <a:solidFill>
                  <a:schemeClr val="bg1"/>
                </a:solidFill>
                <a:latin typeface="Myriad Pro Cond" pitchFamily="34" charset="0"/>
                <a:cs typeface="Myriad Pro Cond"/>
              </a:rPr>
              <a:t>Pertenencia de los equipos de investigación a Unidades de Transferencia del CIT relacionadas con la solicitud</a:t>
            </a:r>
            <a:r>
              <a:rPr lang="es-ES_tradnl" altLang="es-ES" sz="2400" dirty="0" smtClean="0">
                <a:solidFill>
                  <a:schemeClr val="bg1"/>
                </a:solidFill>
                <a:latin typeface="Myriad Pro Cond" pitchFamily="34" charset="0"/>
                <a:cs typeface="Myriad Pro Cond"/>
              </a:rPr>
              <a:t>.</a:t>
            </a:r>
            <a:endParaRPr lang="es-ES" altLang="es-ES" sz="2400" dirty="0">
              <a:solidFill>
                <a:schemeClr val="bg1"/>
              </a:solidFill>
              <a:latin typeface="Myriad Pro Cond" pitchFamily="34" charset="0"/>
              <a:cs typeface="Myriad Pro Cond"/>
            </a:endParaRPr>
          </a:p>
        </p:txBody>
      </p:sp>
    </p:spTree>
    <p:extLst>
      <p:ext uri="{BB962C8B-B14F-4D97-AF65-F5344CB8AC3E}">
        <p14:creationId xmlns:p14="http://schemas.microsoft.com/office/powerpoint/2010/main" val="196255762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>
          <a:blip r:embed="rId2" cstate="screen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12" y="750420"/>
            <a:ext cx="9144000" cy="6096000"/>
          </a:xfrm>
          <a:prstGeom prst="rect">
            <a:avLst/>
          </a:prstGeom>
        </p:spPr>
      </p:pic>
      <p:sp>
        <p:nvSpPr>
          <p:cNvPr id="7" name="object 6"/>
          <p:cNvSpPr txBox="1"/>
          <p:nvPr/>
        </p:nvSpPr>
        <p:spPr>
          <a:xfrm>
            <a:off x="198710" y="116632"/>
            <a:ext cx="8549754" cy="564962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76860" algn="ctr">
              <a:lnSpc>
                <a:spcPct val="100000"/>
              </a:lnSpc>
            </a:pPr>
            <a:r>
              <a:rPr lang="es-ES" sz="3200" b="1" dirty="0" smtClean="0">
                <a:solidFill>
                  <a:schemeClr val="tx2">
                    <a:lumMod val="50000"/>
                  </a:schemeClr>
                </a:solidFill>
                <a:latin typeface="Myriad Pro Cond" pitchFamily="34" charset="0"/>
                <a:cs typeface="Myriad Pro Cond"/>
              </a:rPr>
              <a:t>CRITERIOS DE SELECCIÓN</a:t>
            </a:r>
            <a:endParaRPr sz="3200" dirty="0">
              <a:solidFill>
                <a:schemeClr val="tx2">
                  <a:lumMod val="50000"/>
                </a:schemeClr>
              </a:solidFill>
              <a:latin typeface="Myriad Pro Cond" pitchFamily="34" charset="0"/>
              <a:cs typeface="Myriad Pro Cond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198710" y="1129997"/>
            <a:ext cx="8280920" cy="5336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_tradnl" altLang="es-ES" sz="2400" dirty="0">
                <a:solidFill>
                  <a:schemeClr val="bg1"/>
                </a:solidFill>
                <a:latin typeface="Myriad Pro Cond" pitchFamily="34" charset="0"/>
                <a:cs typeface="Myriad Pro Cond"/>
              </a:rPr>
              <a:t>Justificación de la necesidad de espacio para lo cual se valorarán las actividades comunes a desarrollar con la empresa y el informe presentado por la misma.</a:t>
            </a:r>
            <a:endParaRPr lang="es-ES" altLang="es-ES" sz="2400" dirty="0">
              <a:solidFill>
                <a:schemeClr val="bg1"/>
              </a:solidFill>
              <a:latin typeface="Myriad Pro Cond" pitchFamily="34" charset="0"/>
              <a:cs typeface="Myriad Pro Cond"/>
            </a:endParaRPr>
          </a:p>
          <a:p>
            <a:pPr marL="342900" indent="-342900" algn="just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es-ES_tradnl" altLang="es-ES" sz="2400" dirty="0">
              <a:solidFill>
                <a:schemeClr val="bg1"/>
              </a:solidFill>
              <a:latin typeface="Myriad Pro Cond" pitchFamily="34" charset="0"/>
              <a:cs typeface="Myriad Pro Cond"/>
            </a:endParaRPr>
          </a:p>
          <a:p>
            <a:pPr marL="342900" indent="-342900" algn="just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s-ES_tradnl" altLang="es-ES" sz="2400" dirty="0">
                <a:solidFill>
                  <a:schemeClr val="bg1"/>
                </a:solidFill>
                <a:latin typeface="Myriad Pro Cond" pitchFamily="34" charset="0"/>
                <a:cs typeface="Myriad Pro Cond"/>
              </a:rPr>
              <a:t>Historial científico del equipo de investigación</a:t>
            </a:r>
            <a:r>
              <a:rPr lang="es-ES_tradnl" altLang="es-ES" sz="2400" dirty="0" smtClean="0">
                <a:solidFill>
                  <a:schemeClr val="bg1"/>
                </a:solidFill>
                <a:latin typeface="Myriad Pro Cond" pitchFamily="34" charset="0"/>
                <a:cs typeface="Myriad Pro Cond"/>
              </a:rPr>
              <a:t>.</a:t>
            </a:r>
          </a:p>
          <a:p>
            <a:pPr marL="342900" indent="-342900" algn="just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es-ES" altLang="es-ES" sz="2400" dirty="0">
              <a:solidFill>
                <a:schemeClr val="bg1"/>
              </a:solidFill>
              <a:latin typeface="Myriad Pro Cond" pitchFamily="34" charset="0"/>
              <a:cs typeface="Myriad Pro Cond"/>
            </a:endParaRPr>
          </a:p>
          <a:p>
            <a:pPr marL="342900" indent="-342900" algn="just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s-ES_tradnl" altLang="es-ES" sz="2400" dirty="0" smtClean="0">
                <a:solidFill>
                  <a:schemeClr val="bg1"/>
                </a:solidFill>
                <a:latin typeface="Myriad Pro Cond" pitchFamily="34" charset="0"/>
                <a:cs typeface="Myriad Pro Cond"/>
              </a:rPr>
              <a:t>Historial </a:t>
            </a:r>
            <a:r>
              <a:rPr lang="es-ES_tradnl" altLang="es-ES" sz="2400" dirty="0">
                <a:solidFill>
                  <a:schemeClr val="bg1"/>
                </a:solidFill>
                <a:latin typeface="Myriad Pro Cond" pitchFamily="34" charset="0"/>
                <a:cs typeface="Myriad Pro Cond"/>
              </a:rPr>
              <a:t>de innovación de la empresa, así como proyectos obtenidos por la misma y en especial los realizados con la Universidad de </a:t>
            </a:r>
            <a:r>
              <a:rPr lang="es-ES_tradnl" altLang="es-ES" sz="2400" dirty="0" smtClean="0">
                <a:solidFill>
                  <a:schemeClr val="bg1"/>
                </a:solidFill>
                <a:latin typeface="Myriad Pro Cond" pitchFamily="34" charset="0"/>
                <a:cs typeface="Myriad Pro Cond"/>
              </a:rPr>
              <a:t>Zaragoza</a:t>
            </a:r>
          </a:p>
          <a:p>
            <a:pPr marL="342900" indent="-342900" algn="just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es-ES" altLang="es-ES" sz="2400" dirty="0">
              <a:solidFill>
                <a:schemeClr val="bg1"/>
              </a:solidFill>
              <a:latin typeface="Myriad Pro Cond" pitchFamily="34" charset="0"/>
              <a:cs typeface="Myriad Pro Cond"/>
            </a:endParaRPr>
          </a:p>
          <a:p>
            <a:pPr marL="342900" indent="-342900" algn="just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s-ES_tradnl" altLang="es-ES" sz="2400" dirty="0" smtClean="0">
                <a:solidFill>
                  <a:schemeClr val="bg1"/>
                </a:solidFill>
                <a:latin typeface="Myriad Pro Cond" pitchFamily="34" charset="0"/>
                <a:cs typeface="Myriad Pro Cond"/>
              </a:rPr>
              <a:t>Se </a:t>
            </a:r>
            <a:r>
              <a:rPr lang="es-ES_tradnl" altLang="es-ES" sz="2400" dirty="0">
                <a:solidFill>
                  <a:schemeClr val="bg1"/>
                </a:solidFill>
                <a:latin typeface="Myriad Pro Cond" pitchFamily="34" charset="0"/>
                <a:cs typeface="Myriad Pro Cond"/>
              </a:rPr>
              <a:t>valorará que la empresa solicitante sea spin off </a:t>
            </a:r>
            <a:r>
              <a:rPr lang="es-ES_tradnl" altLang="es-ES" sz="2400" dirty="0" smtClean="0">
                <a:solidFill>
                  <a:schemeClr val="bg1"/>
                </a:solidFill>
                <a:latin typeface="Myriad Pro Cond" pitchFamily="34" charset="0"/>
                <a:cs typeface="Myriad Pro Cond"/>
              </a:rPr>
              <a:t>/ </a:t>
            </a:r>
            <a:r>
              <a:rPr lang="es-ES_tradnl" altLang="es-ES" sz="2400" dirty="0" err="1" smtClean="0">
                <a:solidFill>
                  <a:schemeClr val="bg1"/>
                </a:solidFill>
                <a:latin typeface="Myriad Pro Cond" pitchFamily="34" charset="0"/>
                <a:cs typeface="Myriad Pro Cond"/>
              </a:rPr>
              <a:t>start</a:t>
            </a:r>
            <a:r>
              <a:rPr lang="es-ES_tradnl" altLang="es-ES" sz="2400" dirty="0" smtClean="0">
                <a:solidFill>
                  <a:schemeClr val="bg1"/>
                </a:solidFill>
                <a:latin typeface="Myriad Pro Cond" pitchFamily="34" charset="0"/>
                <a:cs typeface="Myriad Pro Cond"/>
              </a:rPr>
              <a:t> </a:t>
            </a:r>
            <a:r>
              <a:rPr lang="es-ES_tradnl" altLang="es-ES" sz="2400" dirty="0">
                <a:solidFill>
                  <a:schemeClr val="bg1"/>
                </a:solidFill>
                <a:latin typeface="Myriad Pro Cond" pitchFamily="34" charset="0"/>
                <a:cs typeface="Myriad Pro Cond"/>
              </a:rPr>
              <a:t>up de </a:t>
            </a:r>
            <a:r>
              <a:rPr lang="es-ES_tradnl" altLang="es-ES" sz="2400" dirty="0" err="1">
                <a:solidFill>
                  <a:schemeClr val="bg1"/>
                </a:solidFill>
                <a:latin typeface="Myriad Pro Cond" pitchFamily="34" charset="0"/>
                <a:cs typeface="Myriad Pro Cond"/>
              </a:rPr>
              <a:t>U</a:t>
            </a:r>
            <a:r>
              <a:rPr lang="es-ES_tradnl" altLang="es-ES" sz="2400" dirty="0" err="1" smtClean="0">
                <a:solidFill>
                  <a:schemeClr val="bg1"/>
                </a:solidFill>
                <a:latin typeface="Myriad Pro Cond" pitchFamily="34" charset="0"/>
                <a:cs typeface="Myriad Pro Cond"/>
              </a:rPr>
              <a:t>nizar</a:t>
            </a:r>
            <a:r>
              <a:rPr lang="es-ES_tradnl" altLang="es-ES" sz="2400" dirty="0" smtClean="0">
                <a:solidFill>
                  <a:schemeClr val="bg1"/>
                </a:solidFill>
                <a:latin typeface="Myriad Pro Cond" pitchFamily="34" charset="0"/>
                <a:cs typeface="Myriad Pro Cond"/>
              </a:rPr>
              <a:t> </a:t>
            </a:r>
            <a:r>
              <a:rPr lang="es-ES_tradnl" altLang="es-ES" sz="2400" dirty="0">
                <a:solidFill>
                  <a:schemeClr val="bg1"/>
                </a:solidFill>
                <a:latin typeface="Myriad Pro Cond" pitchFamily="34" charset="0"/>
                <a:cs typeface="Myriad Pro Cond"/>
              </a:rPr>
              <a:t>o que tenga en marcha un doctorado industrial con </a:t>
            </a:r>
            <a:r>
              <a:rPr lang="es-ES_tradnl" altLang="es-ES" sz="2400" dirty="0" err="1">
                <a:solidFill>
                  <a:schemeClr val="bg1"/>
                </a:solidFill>
                <a:latin typeface="Myriad Pro Cond" pitchFamily="34" charset="0"/>
                <a:cs typeface="Myriad Pro Cond"/>
              </a:rPr>
              <a:t>U</a:t>
            </a:r>
            <a:r>
              <a:rPr lang="es-ES_tradnl" altLang="es-ES" sz="2400" dirty="0" err="1" smtClean="0">
                <a:solidFill>
                  <a:schemeClr val="bg1"/>
                </a:solidFill>
                <a:latin typeface="Myriad Pro Cond" pitchFamily="34" charset="0"/>
                <a:cs typeface="Myriad Pro Cond"/>
              </a:rPr>
              <a:t>nizar</a:t>
            </a:r>
            <a:r>
              <a:rPr lang="es-ES_tradnl" altLang="es-ES" sz="2400" dirty="0">
                <a:solidFill>
                  <a:schemeClr val="bg1"/>
                </a:solidFill>
                <a:latin typeface="Myriad Pro Cond" pitchFamily="34" charset="0"/>
                <a:cs typeface="Myriad Pro Cond"/>
              </a:rPr>
              <a:t>, Cátedra </a:t>
            </a:r>
            <a:r>
              <a:rPr lang="es-ES_tradnl" altLang="es-ES" sz="2400" dirty="0" err="1">
                <a:solidFill>
                  <a:schemeClr val="bg1"/>
                </a:solidFill>
                <a:latin typeface="Myriad Pro Cond" pitchFamily="34" charset="0"/>
                <a:cs typeface="Myriad Pro Cond"/>
              </a:rPr>
              <a:t>U</a:t>
            </a:r>
            <a:r>
              <a:rPr lang="es-ES_tradnl" altLang="es-ES" sz="2400" dirty="0" err="1" smtClean="0">
                <a:solidFill>
                  <a:schemeClr val="bg1"/>
                </a:solidFill>
                <a:latin typeface="Myriad Pro Cond" pitchFamily="34" charset="0"/>
                <a:cs typeface="Myriad Pro Cond"/>
              </a:rPr>
              <a:t>nizar</a:t>
            </a:r>
            <a:endParaRPr lang="es-ES" sz="2400" dirty="0">
              <a:solidFill>
                <a:schemeClr val="bg1"/>
              </a:solidFill>
              <a:latin typeface="Myriad Pro Cond" pitchFamily="34" charset="0"/>
              <a:cs typeface="Myriad Pro Cond"/>
            </a:endParaRPr>
          </a:p>
        </p:txBody>
      </p:sp>
    </p:spTree>
    <p:extLst>
      <p:ext uri="{BB962C8B-B14F-4D97-AF65-F5344CB8AC3E}">
        <p14:creationId xmlns:p14="http://schemas.microsoft.com/office/powerpoint/2010/main" val="196255762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 cstate="screen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74" y="749138"/>
            <a:ext cx="9144000" cy="6094512"/>
          </a:xfrm>
          <a:prstGeom prst="rect">
            <a:avLst/>
          </a:prstGeom>
        </p:spPr>
      </p:pic>
      <p:sp>
        <p:nvSpPr>
          <p:cNvPr id="7" name="object 6"/>
          <p:cNvSpPr txBox="1"/>
          <p:nvPr/>
        </p:nvSpPr>
        <p:spPr>
          <a:xfrm>
            <a:off x="198710" y="116632"/>
            <a:ext cx="8549754" cy="564962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76860" algn="ctr">
              <a:lnSpc>
                <a:spcPct val="100000"/>
              </a:lnSpc>
            </a:pPr>
            <a:r>
              <a:rPr lang="es-ES" sz="3200" b="1" dirty="0" smtClean="0">
                <a:solidFill>
                  <a:schemeClr val="tx2">
                    <a:lumMod val="50000"/>
                  </a:schemeClr>
                </a:solidFill>
                <a:latin typeface="Myriad Pro Cond" pitchFamily="34" charset="0"/>
                <a:cs typeface="Myriad Pro Cond"/>
              </a:rPr>
              <a:t>COSTES DE IMPLANTACIÓN</a:t>
            </a:r>
            <a:endParaRPr sz="3200" dirty="0">
              <a:solidFill>
                <a:schemeClr val="tx2">
                  <a:lumMod val="50000"/>
                </a:schemeClr>
              </a:solidFill>
              <a:latin typeface="Myriad Pro Cond" pitchFamily="34" charset="0"/>
              <a:cs typeface="Myriad Pro Cond"/>
            </a:endParaRPr>
          </a:p>
        </p:txBody>
      </p:sp>
      <p:graphicFrame>
        <p:nvGraphicFramePr>
          <p:cNvPr id="4" name="3 Tabla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435779051"/>
              </p:ext>
            </p:extLst>
          </p:nvPr>
        </p:nvGraphicFramePr>
        <p:xfrm>
          <a:off x="1043608" y="3573016"/>
          <a:ext cx="6120679" cy="29584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83870"/>
                <a:gridCol w="1160464"/>
                <a:gridCol w="1359010"/>
                <a:gridCol w="1455544"/>
                <a:gridCol w="1261791"/>
              </a:tblGrid>
              <a:tr h="63936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AÑO</a:t>
                      </a:r>
                      <a:endParaRPr lang="es-E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solidFill>
                      <a:srgbClr val="002060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% INVESTIGADOR</a:t>
                      </a:r>
                      <a:endParaRPr lang="es-E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solidFill>
                      <a:srgbClr val="002060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% UNIVERSIDAD</a:t>
                      </a:r>
                      <a:endParaRPr lang="es-E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solidFill>
                      <a:srgbClr val="002060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IMPORTE A CARGO </a:t>
                      </a:r>
                      <a:r>
                        <a:rPr lang="es-ES" sz="1400" dirty="0" smtClean="0">
                          <a:effectLst/>
                        </a:rPr>
                        <a:t>DE</a:t>
                      </a:r>
                      <a:r>
                        <a:rPr lang="es-ES" sz="1400" baseline="0" dirty="0" smtClean="0">
                          <a:effectLst/>
                        </a:rPr>
                        <a:t> LA EMPRESA</a:t>
                      </a:r>
                      <a:endParaRPr lang="es-E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solidFill>
                      <a:srgbClr val="002060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IMPORTE A CARGO DE LA UZ</a:t>
                      </a:r>
                      <a:endParaRPr lang="es-E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solidFill>
                      <a:srgbClr val="002060">
                        <a:alpha val="75000"/>
                      </a:srgbClr>
                    </a:solidFill>
                  </a:tcPr>
                </a:tc>
              </a:tr>
              <a:tr h="5594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PRIMERO</a:t>
                      </a:r>
                      <a:endParaRPr lang="es-E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solidFill>
                      <a:srgbClr val="002060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bg1"/>
                          </a:solidFill>
                          <a:effectLst/>
                        </a:rPr>
                        <a:t>20</a:t>
                      </a:r>
                      <a:endParaRPr lang="es-ES" sz="11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solidFill>
                      <a:srgbClr val="002060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bg1"/>
                          </a:solidFill>
                          <a:effectLst/>
                        </a:rPr>
                        <a:t>80</a:t>
                      </a:r>
                      <a:endParaRPr lang="es-ES" sz="11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solidFill>
                      <a:srgbClr val="002060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bg1"/>
                          </a:solidFill>
                          <a:effectLst/>
                        </a:rPr>
                        <a:t>822,73</a:t>
                      </a:r>
                      <a:endParaRPr lang="es-ES" sz="11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solidFill>
                      <a:srgbClr val="002060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bg1"/>
                          </a:solidFill>
                          <a:effectLst/>
                        </a:rPr>
                        <a:t>3.291,20</a:t>
                      </a:r>
                      <a:endParaRPr lang="es-ES" sz="11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solidFill>
                      <a:srgbClr val="002060">
                        <a:alpha val="75000"/>
                      </a:srgbClr>
                    </a:solidFill>
                  </a:tcPr>
                </a:tc>
              </a:tr>
              <a:tr h="5594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SEGUNDO</a:t>
                      </a:r>
                      <a:endParaRPr lang="es-E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solidFill>
                      <a:srgbClr val="002060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bg1"/>
                          </a:solidFill>
                          <a:effectLst/>
                        </a:rPr>
                        <a:t>30</a:t>
                      </a:r>
                      <a:endParaRPr lang="es-ES" sz="11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solidFill>
                      <a:srgbClr val="002060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bg1"/>
                          </a:solidFill>
                          <a:effectLst/>
                        </a:rPr>
                        <a:t>70</a:t>
                      </a:r>
                      <a:endParaRPr lang="es-ES" sz="11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solidFill>
                      <a:srgbClr val="002060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bg1"/>
                          </a:solidFill>
                          <a:effectLst/>
                        </a:rPr>
                        <a:t>1.234,09</a:t>
                      </a:r>
                      <a:endParaRPr lang="es-ES" sz="11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solidFill>
                      <a:srgbClr val="002060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chemeClr val="bg1"/>
                          </a:solidFill>
                          <a:effectLst/>
                        </a:rPr>
                        <a:t>2.879,80</a:t>
                      </a:r>
                      <a:endParaRPr lang="es-ES" sz="110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solidFill>
                      <a:srgbClr val="002060">
                        <a:alpha val="75000"/>
                      </a:srgbClr>
                    </a:solidFill>
                  </a:tcPr>
                </a:tc>
              </a:tr>
              <a:tr h="5594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TERCERO</a:t>
                      </a:r>
                      <a:endParaRPr lang="es-E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solidFill>
                      <a:srgbClr val="002060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chemeClr val="bg1"/>
                          </a:solidFill>
                          <a:effectLst/>
                        </a:rPr>
                        <a:t>45</a:t>
                      </a:r>
                      <a:endParaRPr lang="es-ES" sz="110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solidFill>
                      <a:srgbClr val="002060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bg1"/>
                          </a:solidFill>
                          <a:effectLst/>
                        </a:rPr>
                        <a:t>55</a:t>
                      </a:r>
                      <a:endParaRPr lang="es-ES" sz="11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solidFill>
                      <a:srgbClr val="002060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bg1"/>
                          </a:solidFill>
                          <a:effectLst/>
                        </a:rPr>
                        <a:t>1.851,14</a:t>
                      </a:r>
                      <a:endParaRPr lang="es-ES" sz="11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solidFill>
                      <a:srgbClr val="002060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bg1"/>
                          </a:solidFill>
                          <a:effectLst/>
                        </a:rPr>
                        <a:t>2.262,70</a:t>
                      </a:r>
                      <a:endParaRPr lang="es-ES" sz="11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solidFill>
                      <a:srgbClr val="002060">
                        <a:alpha val="75000"/>
                      </a:srgbClr>
                    </a:solidFill>
                  </a:tcPr>
                </a:tc>
              </a:tr>
              <a:tr h="56263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CUARTO Y SIGUIENTES</a:t>
                      </a:r>
                      <a:endParaRPr lang="es-E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solidFill>
                      <a:srgbClr val="002060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chemeClr val="bg1"/>
                          </a:solidFill>
                          <a:effectLst/>
                        </a:rPr>
                        <a:t>100</a:t>
                      </a:r>
                      <a:endParaRPr lang="es-ES" sz="110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solidFill>
                      <a:srgbClr val="002060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bg1"/>
                          </a:solidFill>
                          <a:effectLst/>
                        </a:rPr>
                        <a:t>0</a:t>
                      </a:r>
                      <a:endParaRPr lang="es-ES" sz="11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solidFill>
                      <a:srgbClr val="002060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bg1"/>
                          </a:solidFill>
                          <a:effectLst/>
                        </a:rPr>
                        <a:t>4.113,64</a:t>
                      </a:r>
                      <a:endParaRPr lang="es-ES" sz="11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solidFill>
                      <a:srgbClr val="002060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bg1"/>
                          </a:solidFill>
                          <a:effectLst/>
                        </a:rPr>
                        <a:t>0,00</a:t>
                      </a:r>
                      <a:endParaRPr lang="es-ES" sz="11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solidFill>
                      <a:srgbClr val="002060">
                        <a:alpha val="75000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459797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>
          <a:blip r:embed="rId2" cstate="screen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12" y="750420"/>
            <a:ext cx="9144000" cy="6096000"/>
          </a:xfrm>
          <a:prstGeom prst="rect">
            <a:avLst/>
          </a:prstGeom>
        </p:spPr>
      </p:pic>
      <p:sp>
        <p:nvSpPr>
          <p:cNvPr id="6" name="5 Marcador de contenido"/>
          <p:cNvSpPr>
            <a:spLocks noGrp="1"/>
          </p:cNvSpPr>
          <p:nvPr>
            <p:ph idx="1"/>
          </p:nvPr>
        </p:nvSpPr>
        <p:spPr>
          <a:xfrm>
            <a:off x="471012" y="1988840"/>
            <a:ext cx="8229600" cy="4752528"/>
          </a:xfrm>
        </p:spPr>
        <p:txBody>
          <a:bodyPr/>
          <a:lstStyle/>
          <a:p>
            <a:pPr>
              <a:spcAft>
                <a:spcPts val="1000"/>
              </a:spcAft>
              <a:defRPr/>
            </a:pPr>
            <a:r>
              <a:rPr lang="es-ES" sz="2400" dirty="0">
                <a:solidFill>
                  <a:schemeClr val="bg1"/>
                </a:solidFill>
                <a:latin typeface="Myriad Pro Cond" pitchFamily="34" charset="0"/>
                <a:cs typeface="Myriad Pro Cond"/>
              </a:rPr>
              <a:t>Vicerrectora de TIT ( Presidenta)</a:t>
            </a:r>
          </a:p>
          <a:p>
            <a:pPr>
              <a:spcAft>
                <a:spcPts val="1000"/>
              </a:spcAft>
              <a:defRPr/>
            </a:pPr>
            <a:r>
              <a:rPr lang="es-ES" sz="2400" dirty="0" err="1">
                <a:solidFill>
                  <a:schemeClr val="bg1"/>
                </a:solidFill>
                <a:latin typeface="Myriad Pro Cond" pitchFamily="34" charset="0"/>
                <a:cs typeface="Myriad Pro Cond"/>
              </a:rPr>
              <a:t>Vicegerenta</a:t>
            </a:r>
            <a:r>
              <a:rPr lang="es-ES" sz="2400" dirty="0">
                <a:solidFill>
                  <a:schemeClr val="bg1"/>
                </a:solidFill>
                <a:latin typeface="Myriad Pro Cond" pitchFamily="34" charset="0"/>
                <a:cs typeface="Myriad Pro Cond"/>
              </a:rPr>
              <a:t> de investigación </a:t>
            </a:r>
          </a:p>
          <a:p>
            <a:pPr>
              <a:spcAft>
                <a:spcPts val="1000"/>
              </a:spcAft>
              <a:defRPr/>
            </a:pPr>
            <a:r>
              <a:rPr lang="es-ES" sz="2400" dirty="0">
                <a:solidFill>
                  <a:schemeClr val="bg1"/>
                </a:solidFill>
                <a:latin typeface="Myriad Pro Cond" pitchFamily="34" charset="0"/>
                <a:cs typeface="Myriad Pro Cond"/>
              </a:rPr>
              <a:t>Directora de OTRI</a:t>
            </a:r>
          </a:p>
          <a:p>
            <a:pPr>
              <a:spcAft>
                <a:spcPts val="1000"/>
              </a:spcAft>
              <a:defRPr/>
            </a:pPr>
            <a:r>
              <a:rPr lang="es-ES" sz="2400" dirty="0">
                <a:solidFill>
                  <a:schemeClr val="bg1"/>
                </a:solidFill>
                <a:latin typeface="Myriad Pro Cond" pitchFamily="34" charset="0"/>
                <a:cs typeface="Myriad Pro Cond"/>
              </a:rPr>
              <a:t>Directora de S</a:t>
            </a:r>
            <a:r>
              <a:rPr lang="es-ES" sz="2400" dirty="0" smtClean="0">
                <a:solidFill>
                  <a:schemeClr val="bg1"/>
                </a:solidFill>
                <a:latin typeface="Myriad Pro Cond" pitchFamily="34" charset="0"/>
                <a:cs typeface="Myriad Pro Cond"/>
              </a:rPr>
              <a:t>ecretariado </a:t>
            </a:r>
            <a:r>
              <a:rPr lang="es-ES" sz="2400" dirty="0">
                <a:solidFill>
                  <a:schemeClr val="bg1"/>
                </a:solidFill>
                <a:latin typeface="Myriad Pro Cond" pitchFamily="34" charset="0"/>
                <a:cs typeface="Myriad Pro Cond"/>
              </a:rPr>
              <a:t>de TIT</a:t>
            </a:r>
          </a:p>
          <a:p>
            <a:pPr>
              <a:spcAft>
                <a:spcPts val="1000"/>
              </a:spcAft>
              <a:defRPr/>
            </a:pPr>
            <a:r>
              <a:rPr lang="es-ES" sz="2400" dirty="0">
                <a:solidFill>
                  <a:schemeClr val="bg1"/>
                </a:solidFill>
                <a:latin typeface="Myriad Pro Cond" pitchFamily="34" charset="0"/>
                <a:cs typeface="Myriad Pro Cond"/>
              </a:rPr>
              <a:t>El secretario de la </a:t>
            </a:r>
            <a:r>
              <a:rPr lang="es-ES" sz="2400" dirty="0" smtClean="0">
                <a:solidFill>
                  <a:schemeClr val="bg1"/>
                </a:solidFill>
                <a:latin typeface="Myriad Pro Cond" pitchFamily="34" charset="0"/>
                <a:cs typeface="Myriad Pro Cond"/>
              </a:rPr>
              <a:t>Comisión </a:t>
            </a:r>
            <a:r>
              <a:rPr lang="es-ES" sz="2400" dirty="0">
                <a:solidFill>
                  <a:schemeClr val="bg1"/>
                </a:solidFill>
                <a:latin typeface="Myriad Pro Cond" pitchFamily="34" charset="0"/>
                <a:cs typeface="Myriad Pro Cond"/>
              </a:rPr>
              <a:t>Investigación (secretario)</a:t>
            </a:r>
          </a:p>
          <a:p>
            <a:pPr>
              <a:spcAft>
                <a:spcPts val="1000"/>
              </a:spcAft>
              <a:defRPr/>
            </a:pPr>
            <a:r>
              <a:rPr lang="es-ES" sz="2400" dirty="0">
                <a:solidFill>
                  <a:schemeClr val="bg1"/>
                </a:solidFill>
                <a:latin typeface="Myriad Pro Cond" pitchFamily="34" charset="0"/>
                <a:cs typeface="Myriad Pro Cond"/>
              </a:rPr>
              <a:t>3 miembros de la </a:t>
            </a:r>
            <a:r>
              <a:rPr lang="es-ES" sz="2400" dirty="0" smtClean="0">
                <a:solidFill>
                  <a:schemeClr val="bg1"/>
                </a:solidFill>
                <a:latin typeface="Myriad Pro Cond" pitchFamily="34" charset="0"/>
                <a:cs typeface="Myriad Pro Cond"/>
              </a:rPr>
              <a:t>Comisión Investigación</a:t>
            </a:r>
            <a:endParaRPr lang="es-ES" sz="24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457200" indent="-457200" algn="ctr">
              <a:buFont typeface="+mj-lt"/>
              <a:buAutoNum type="arabicPeriod" startAt="4"/>
              <a:defRPr/>
            </a:pPr>
            <a:endParaRPr lang="es-ES" sz="24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object 6"/>
          <p:cNvSpPr txBox="1"/>
          <p:nvPr/>
        </p:nvSpPr>
        <p:spPr>
          <a:xfrm>
            <a:off x="198710" y="116632"/>
            <a:ext cx="8549754" cy="564962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76860" algn="ctr">
              <a:lnSpc>
                <a:spcPct val="100000"/>
              </a:lnSpc>
            </a:pPr>
            <a:r>
              <a:rPr lang="es-ES" sz="3200" b="1" dirty="0" smtClean="0">
                <a:solidFill>
                  <a:schemeClr val="tx2">
                    <a:lumMod val="50000"/>
                  </a:schemeClr>
                </a:solidFill>
                <a:latin typeface="Myriad Pro Cond" pitchFamily="34" charset="0"/>
                <a:cs typeface="Myriad Pro Cond"/>
              </a:rPr>
              <a:t>COMISION DE SELECCIÓN</a:t>
            </a:r>
            <a:endParaRPr sz="3200" dirty="0">
              <a:solidFill>
                <a:schemeClr val="tx2">
                  <a:lumMod val="50000"/>
                </a:schemeClr>
              </a:solidFill>
              <a:latin typeface="Myriad Pro Cond" pitchFamily="34" charset="0"/>
              <a:cs typeface="Myriad Pro Cond"/>
            </a:endParaRPr>
          </a:p>
        </p:txBody>
      </p:sp>
    </p:spTree>
    <p:extLst>
      <p:ext uri="{BB962C8B-B14F-4D97-AF65-F5344CB8AC3E}">
        <p14:creationId xmlns:p14="http://schemas.microsoft.com/office/powerpoint/2010/main" val="118582674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uadroTexto"/>
          <p:cNvSpPr txBox="1"/>
          <p:nvPr/>
        </p:nvSpPr>
        <p:spPr>
          <a:xfrm>
            <a:off x="4067944" y="116632"/>
            <a:ext cx="47525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4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CEMINEM</a:t>
            </a:r>
          </a:p>
          <a:p>
            <a:endParaRPr lang="es-ES" dirty="0"/>
          </a:p>
        </p:txBody>
      </p:sp>
      <p:pic>
        <p:nvPicPr>
          <p:cNvPr id="14" name="13 Imagen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61207" y="6096000"/>
            <a:ext cx="2000148" cy="700734"/>
          </a:xfrm>
          <a:prstGeom prst="rect">
            <a:avLst/>
          </a:prstGeom>
          <a:ln>
            <a:noFill/>
          </a:ln>
        </p:spPr>
      </p:pic>
      <p:pic>
        <p:nvPicPr>
          <p:cNvPr id="2" name="1 Imagen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096000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0" y="6381328"/>
            <a:ext cx="400141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50" dirty="0" smtClean="0">
                <a:solidFill>
                  <a:schemeClr val="tx2"/>
                </a:solidFill>
              </a:rPr>
              <a:t>VICERRECTORADO DE TRANSFERENCIA E INNOVACION TECNOLOGICA</a:t>
            </a:r>
            <a:endParaRPr lang="es-ES" sz="1050" dirty="0">
              <a:solidFill>
                <a:schemeClr val="tx2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251520" y="25460"/>
            <a:ext cx="87597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smtClean="0">
                <a:solidFill>
                  <a:schemeClr val="bg1"/>
                </a:solidFill>
                <a:latin typeface="Myriad Pro"/>
              </a:rPr>
              <a:t>GRUPOS DE INVESTIGACIÓN/EMPRESAS INSTALADOS</a:t>
            </a:r>
            <a:endParaRPr lang="es-ES" sz="2800" b="1" dirty="0">
              <a:solidFill>
                <a:schemeClr val="bg1"/>
              </a:solidFill>
              <a:latin typeface="Myriad Pro"/>
            </a:endParaRPr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3191142699"/>
              </p:ext>
            </p:extLst>
          </p:nvPr>
        </p:nvGraphicFramePr>
        <p:xfrm>
          <a:off x="89732" y="980728"/>
          <a:ext cx="8759779" cy="53044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682110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658" r="19363" b="14169"/>
          <a:stretch/>
        </p:blipFill>
        <p:spPr>
          <a:xfrm>
            <a:off x="476194" y="3956959"/>
            <a:ext cx="3916367" cy="2691051"/>
          </a:xfrm>
          <a:prstGeom prst="rect">
            <a:avLst/>
          </a:prstGeom>
          <a:ln>
            <a:noFill/>
          </a:ln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0882" y="3949170"/>
            <a:ext cx="4133694" cy="2691052"/>
          </a:xfrm>
          <a:prstGeom prst="rect">
            <a:avLst/>
          </a:prstGeom>
          <a:ln>
            <a:noFill/>
          </a:ln>
        </p:spPr>
      </p:pic>
      <p:pic>
        <p:nvPicPr>
          <p:cNvPr id="4" name="3 Imagen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4937" b="21563"/>
          <a:stretch/>
        </p:blipFill>
        <p:spPr>
          <a:xfrm>
            <a:off x="467544" y="764704"/>
            <a:ext cx="8287032" cy="2955708"/>
          </a:xfrm>
          <a:prstGeom prst="rect">
            <a:avLst/>
          </a:prstGeom>
          <a:ln>
            <a:noFill/>
          </a:ln>
        </p:spPr>
      </p:pic>
      <p:sp>
        <p:nvSpPr>
          <p:cNvPr id="6" name="object 4"/>
          <p:cNvSpPr/>
          <p:nvPr/>
        </p:nvSpPr>
        <p:spPr>
          <a:xfrm>
            <a:off x="0" y="-185988"/>
            <a:ext cx="9153666" cy="771421"/>
          </a:xfrm>
          <a:custGeom>
            <a:avLst/>
            <a:gdLst/>
            <a:ahLst/>
            <a:cxnLst/>
            <a:rect l="l" t="t" r="r" b="b"/>
            <a:pathLst>
              <a:path w="10691990" h="851420">
                <a:moveTo>
                  <a:pt x="0" y="851420"/>
                </a:moveTo>
                <a:lnTo>
                  <a:pt x="10691990" y="851420"/>
                </a:lnTo>
                <a:lnTo>
                  <a:pt x="10691990" y="0"/>
                </a:lnTo>
                <a:lnTo>
                  <a:pt x="0" y="0"/>
                </a:lnTo>
                <a:lnTo>
                  <a:pt x="0" y="851420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5"/>
          <p:cNvSpPr txBox="1"/>
          <p:nvPr/>
        </p:nvSpPr>
        <p:spPr>
          <a:xfrm>
            <a:off x="605535" y="-70805"/>
            <a:ext cx="6575930" cy="6507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1135" algn="ctr"/>
            <a:r>
              <a:rPr lang="es-ES" sz="3200" b="1" dirty="0" smtClean="0">
                <a:solidFill>
                  <a:srgbClr val="FFFFFF"/>
                </a:solidFill>
                <a:latin typeface="Myriad Pro Cond" pitchFamily="34" charset="0"/>
                <a:cs typeface="Myriad Pro"/>
              </a:rPr>
              <a:t>EXTERIORES</a:t>
            </a:r>
            <a:endParaRPr sz="3200" dirty="0">
              <a:latin typeface="Myriad Pro Cond" pitchFamily="34" charset="0"/>
              <a:cs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2937328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4"/>
          <p:cNvSpPr/>
          <p:nvPr/>
        </p:nvSpPr>
        <p:spPr>
          <a:xfrm>
            <a:off x="0" y="-185988"/>
            <a:ext cx="9153666" cy="771421"/>
          </a:xfrm>
          <a:custGeom>
            <a:avLst/>
            <a:gdLst/>
            <a:ahLst/>
            <a:cxnLst/>
            <a:rect l="l" t="t" r="r" b="b"/>
            <a:pathLst>
              <a:path w="10691990" h="851420">
                <a:moveTo>
                  <a:pt x="0" y="851420"/>
                </a:moveTo>
                <a:lnTo>
                  <a:pt x="10691990" y="851420"/>
                </a:lnTo>
                <a:lnTo>
                  <a:pt x="10691990" y="0"/>
                </a:lnTo>
                <a:lnTo>
                  <a:pt x="0" y="0"/>
                </a:lnTo>
                <a:lnTo>
                  <a:pt x="0" y="851420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5"/>
          <p:cNvSpPr txBox="1"/>
          <p:nvPr/>
        </p:nvSpPr>
        <p:spPr>
          <a:xfrm>
            <a:off x="605535" y="-70805"/>
            <a:ext cx="6575930" cy="6507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1135" algn="ctr"/>
            <a:r>
              <a:rPr lang="es-ES" sz="3200" b="1" dirty="0" smtClean="0">
                <a:solidFill>
                  <a:srgbClr val="FFFFFF"/>
                </a:solidFill>
                <a:latin typeface="Myriad Pro Cond" pitchFamily="34" charset="0"/>
                <a:cs typeface="Myriad Pro"/>
              </a:rPr>
              <a:t>LABORATORIOS I+D+I</a:t>
            </a:r>
            <a:endParaRPr sz="3200" dirty="0">
              <a:latin typeface="Myriad Pro Cond" pitchFamily="34" charset="0"/>
              <a:cs typeface="Myriad Pro"/>
            </a:endParaRPr>
          </a:p>
        </p:txBody>
      </p:sp>
      <p:pic>
        <p:nvPicPr>
          <p:cNvPr id="6146" name="Picture 2" descr="C:\Users\soniab\Downloads\IMG_482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448" y="654460"/>
            <a:ext cx="4831472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soniab\Downloads\IMG_4830 (2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447" y="3695960"/>
            <a:ext cx="4428492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soniab\Downloads\IMG_4831 (2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8417" y="3789040"/>
            <a:ext cx="3942807" cy="2830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2 Imagen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8969" r="6698"/>
          <a:stretch/>
        </p:blipFill>
        <p:spPr>
          <a:xfrm>
            <a:off x="5189640" y="653094"/>
            <a:ext cx="3240360" cy="293479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37328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9039"/>
          <a:stretch/>
        </p:blipFill>
        <p:spPr>
          <a:xfrm>
            <a:off x="971600" y="747889"/>
            <a:ext cx="7274778" cy="2903770"/>
          </a:xfrm>
          <a:prstGeom prst="rect">
            <a:avLst/>
          </a:prstGeom>
          <a:ln>
            <a:noFill/>
          </a:ln>
        </p:spPr>
      </p:pic>
      <p:sp>
        <p:nvSpPr>
          <p:cNvPr id="7" name="object 4"/>
          <p:cNvSpPr/>
          <p:nvPr/>
        </p:nvSpPr>
        <p:spPr>
          <a:xfrm>
            <a:off x="0" y="-185988"/>
            <a:ext cx="9153666" cy="771421"/>
          </a:xfrm>
          <a:custGeom>
            <a:avLst/>
            <a:gdLst/>
            <a:ahLst/>
            <a:cxnLst/>
            <a:rect l="l" t="t" r="r" b="b"/>
            <a:pathLst>
              <a:path w="10691990" h="851420">
                <a:moveTo>
                  <a:pt x="0" y="851420"/>
                </a:moveTo>
                <a:lnTo>
                  <a:pt x="10691990" y="851420"/>
                </a:lnTo>
                <a:lnTo>
                  <a:pt x="10691990" y="0"/>
                </a:lnTo>
                <a:lnTo>
                  <a:pt x="0" y="0"/>
                </a:lnTo>
                <a:lnTo>
                  <a:pt x="0" y="851420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5"/>
          <p:cNvSpPr txBox="1"/>
          <p:nvPr/>
        </p:nvSpPr>
        <p:spPr>
          <a:xfrm>
            <a:off x="605535" y="-70805"/>
            <a:ext cx="6575930" cy="6507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1135" algn="ctr"/>
            <a:r>
              <a:rPr lang="es-ES" sz="3200" b="1" dirty="0" smtClean="0">
                <a:solidFill>
                  <a:srgbClr val="FFFFFF"/>
                </a:solidFill>
                <a:latin typeface="Myriad Pro Cond" pitchFamily="34" charset="0"/>
                <a:cs typeface="Myriad Pro"/>
              </a:rPr>
              <a:t>ZONAS COMUNES</a:t>
            </a:r>
            <a:endParaRPr sz="3200" dirty="0">
              <a:latin typeface="Myriad Pro Cond" pitchFamily="34" charset="0"/>
              <a:cs typeface="Myriad Pro"/>
            </a:endParaRPr>
          </a:p>
        </p:txBody>
      </p:sp>
      <p:pic>
        <p:nvPicPr>
          <p:cNvPr id="8194" name="Picture 2" descr="C:\Users\soniab\Downloads\Office CEMINEM 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967315"/>
            <a:ext cx="3596670" cy="2023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4 Imagen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262" t="35822" r="368" b="-703"/>
          <a:stretch/>
        </p:blipFill>
        <p:spPr>
          <a:xfrm>
            <a:off x="3995936" y="3967316"/>
            <a:ext cx="5064662" cy="2091649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37328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6231" y="3966557"/>
            <a:ext cx="4886501" cy="2748657"/>
          </a:xfrm>
          <a:prstGeom prst="rect">
            <a:avLst/>
          </a:prstGeom>
        </p:spPr>
      </p:pic>
      <p:sp>
        <p:nvSpPr>
          <p:cNvPr id="7" name="object 4"/>
          <p:cNvSpPr/>
          <p:nvPr/>
        </p:nvSpPr>
        <p:spPr>
          <a:xfrm>
            <a:off x="0" y="-185988"/>
            <a:ext cx="9153666" cy="771421"/>
          </a:xfrm>
          <a:custGeom>
            <a:avLst/>
            <a:gdLst/>
            <a:ahLst/>
            <a:cxnLst/>
            <a:rect l="l" t="t" r="r" b="b"/>
            <a:pathLst>
              <a:path w="10691990" h="851420">
                <a:moveTo>
                  <a:pt x="0" y="851420"/>
                </a:moveTo>
                <a:lnTo>
                  <a:pt x="10691990" y="851420"/>
                </a:lnTo>
                <a:lnTo>
                  <a:pt x="10691990" y="0"/>
                </a:lnTo>
                <a:lnTo>
                  <a:pt x="0" y="0"/>
                </a:lnTo>
                <a:lnTo>
                  <a:pt x="0" y="851420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5"/>
          <p:cNvSpPr txBox="1"/>
          <p:nvPr/>
        </p:nvSpPr>
        <p:spPr>
          <a:xfrm>
            <a:off x="605535" y="-70805"/>
            <a:ext cx="6575930" cy="6507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1135" algn="ctr"/>
            <a:r>
              <a:rPr lang="es-ES" sz="3200" b="1" dirty="0" smtClean="0">
                <a:solidFill>
                  <a:srgbClr val="FFFFFF"/>
                </a:solidFill>
                <a:latin typeface="Myriad Pro Cond" pitchFamily="34" charset="0"/>
                <a:cs typeface="Myriad Pro"/>
              </a:rPr>
              <a:t>ZONAS COMUNES</a:t>
            </a:r>
            <a:endParaRPr sz="3200" dirty="0">
              <a:latin typeface="Myriad Pro Cond" pitchFamily="34" charset="0"/>
              <a:cs typeface="Myriad Pro"/>
            </a:endParaRPr>
          </a:p>
        </p:txBody>
      </p:sp>
      <p:pic>
        <p:nvPicPr>
          <p:cNvPr id="8194" name="Picture 2" descr="C:\Users\soniab\Downloads\Office CEMINEM 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3967315"/>
            <a:ext cx="4419593" cy="2486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1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7879" y="1124745"/>
            <a:ext cx="1863207" cy="3312368"/>
          </a:xfrm>
          <a:prstGeom prst="rect">
            <a:avLst/>
          </a:prstGeom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870" y="764704"/>
            <a:ext cx="5350724" cy="3009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60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uadroTexto"/>
          <p:cNvSpPr txBox="1"/>
          <p:nvPr/>
        </p:nvSpPr>
        <p:spPr>
          <a:xfrm>
            <a:off x="4067944" y="116632"/>
            <a:ext cx="47525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4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CEMINEM</a:t>
            </a:r>
          </a:p>
          <a:p>
            <a:endParaRPr lang="es-ES" dirty="0"/>
          </a:p>
        </p:txBody>
      </p:sp>
      <p:pic>
        <p:nvPicPr>
          <p:cNvPr id="14" name="13 Imagen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61207" y="6096000"/>
            <a:ext cx="2000148" cy="700734"/>
          </a:xfrm>
          <a:prstGeom prst="rect">
            <a:avLst/>
          </a:prstGeom>
          <a:ln>
            <a:noFill/>
          </a:ln>
        </p:spPr>
      </p:pic>
      <p:pic>
        <p:nvPicPr>
          <p:cNvPr id="2" name="1 Imagen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797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4"/>
          <p:cNvSpPr/>
          <p:nvPr/>
        </p:nvSpPr>
        <p:spPr>
          <a:xfrm>
            <a:off x="314732" y="4797152"/>
            <a:ext cx="3755987" cy="1412920"/>
          </a:xfrm>
          <a:custGeom>
            <a:avLst/>
            <a:gdLst/>
            <a:ahLst/>
            <a:cxnLst/>
            <a:rect l="l" t="t" r="r" b="b"/>
            <a:pathLst>
              <a:path w="2612364" h="1572209">
                <a:moveTo>
                  <a:pt x="0" y="1572209"/>
                </a:moveTo>
                <a:lnTo>
                  <a:pt x="2612364" y="1572209"/>
                </a:lnTo>
                <a:lnTo>
                  <a:pt x="2612364" y="0"/>
                </a:lnTo>
                <a:lnTo>
                  <a:pt x="0" y="0"/>
                </a:lnTo>
                <a:lnTo>
                  <a:pt x="0" y="1572209"/>
                </a:lnTo>
                <a:close/>
              </a:path>
            </a:pathLst>
          </a:custGeom>
          <a:noFill/>
          <a:ln w="22225">
            <a:solidFill>
              <a:schemeClr val="tx2">
                <a:lumMod val="50000"/>
              </a:schemeClr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79512" y="3053461"/>
            <a:ext cx="8496944" cy="282604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>
              <a:lnSpc>
                <a:spcPts val="877"/>
              </a:lnSpc>
            </a:pPr>
            <a:endParaRPr sz="900" dirty="0">
              <a:latin typeface="Myriad Pro Cond" pitchFamily="34" charset="0"/>
            </a:endParaRPr>
          </a:p>
          <a:p>
            <a:pPr marL="11135"/>
            <a:endParaRPr lang="es-ES" sz="2800" b="1" dirty="0" smtClean="0">
              <a:solidFill>
                <a:srgbClr val="58595B"/>
              </a:solidFill>
              <a:latin typeface="Myriad Pro Cond" pitchFamily="34" charset="0"/>
              <a:cs typeface="Myriad Pro"/>
            </a:endParaRPr>
          </a:p>
          <a:p>
            <a:pPr marL="11135"/>
            <a:endParaRPr lang="es-ES" sz="2800" b="1" dirty="0">
              <a:solidFill>
                <a:srgbClr val="58595B"/>
              </a:solidFill>
              <a:latin typeface="Myriad Pro Cond" pitchFamily="34" charset="0"/>
              <a:cs typeface="Myriad Pro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-185988"/>
            <a:ext cx="9153666" cy="771421"/>
          </a:xfrm>
          <a:custGeom>
            <a:avLst/>
            <a:gdLst/>
            <a:ahLst/>
            <a:cxnLst/>
            <a:rect l="l" t="t" r="r" b="b"/>
            <a:pathLst>
              <a:path w="10691990" h="851420">
                <a:moveTo>
                  <a:pt x="0" y="851420"/>
                </a:moveTo>
                <a:lnTo>
                  <a:pt x="10691990" y="851420"/>
                </a:lnTo>
                <a:lnTo>
                  <a:pt x="10691990" y="0"/>
                </a:lnTo>
                <a:lnTo>
                  <a:pt x="0" y="0"/>
                </a:lnTo>
                <a:lnTo>
                  <a:pt x="0" y="851420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05535" y="-70805"/>
            <a:ext cx="6575930" cy="6507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1135" algn="ctr"/>
            <a:r>
              <a:rPr lang="es-ES" sz="3200" b="1" dirty="0" smtClean="0">
                <a:solidFill>
                  <a:srgbClr val="FFFFFF"/>
                </a:solidFill>
                <a:latin typeface="Myriad Pro Cond" pitchFamily="34" charset="0"/>
                <a:cs typeface="Myriad Pro"/>
              </a:rPr>
              <a:t>QUÉ</a:t>
            </a:r>
            <a:r>
              <a:rPr sz="3200" b="1" dirty="0" smtClean="0">
                <a:solidFill>
                  <a:srgbClr val="FFFFFF"/>
                </a:solidFill>
                <a:latin typeface="Myriad Pro Cond" pitchFamily="34" charset="0"/>
                <a:cs typeface="Myriad Pro"/>
              </a:rPr>
              <a:t> </a:t>
            </a:r>
            <a:r>
              <a:rPr lang="es-ES" sz="3200" b="1" dirty="0" smtClean="0">
                <a:solidFill>
                  <a:srgbClr val="FFFFFF"/>
                </a:solidFill>
                <a:latin typeface="Myriad Pro Cond" pitchFamily="34" charset="0"/>
                <a:cs typeface="Myriad Pro"/>
              </a:rPr>
              <a:t>ES EL CEMINEM</a:t>
            </a:r>
            <a:endParaRPr sz="3200" dirty="0">
              <a:latin typeface="Myriad Pro Cond" pitchFamily="34" charset="0"/>
              <a:cs typeface="Myriad Pro"/>
            </a:endParaRPr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0202" b="24476"/>
          <a:stretch/>
        </p:blipFill>
        <p:spPr>
          <a:xfrm>
            <a:off x="0" y="585433"/>
            <a:ext cx="9144000" cy="2153266"/>
          </a:xfrm>
          <a:prstGeom prst="rect">
            <a:avLst/>
          </a:prstGeom>
        </p:spPr>
      </p:pic>
      <p:sp>
        <p:nvSpPr>
          <p:cNvPr id="7" name="object 4"/>
          <p:cNvSpPr/>
          <p:nvPr/>
        </p:nvSpPr>
        <p:spPr>
          <a:xfrm>
            <a:off x="311956" y="3260887"/>
            <a:ext cx="3755987" cy="735854"/>
          </a:xfrm>
          <a:custGeom>
            <a:avLst/>
            <a:gdLst/>
            <a:ahLst/>
            <a:cxnLst/>
            <a:rect l="l" t="t" r="r" b="b"/>
            <a:pathLst>
              <a:path w="2612364" h="1572209">
                <a:moveTo>
                  <a:pt x="0" y="1572209"/>
                </a:moveTo>
                <a:lnTo>
                  <a:pt x="2612364" y="1572209"/>
                </a:lnTo>
                <a:lnTo>
                  <a:pt x="2612364" y="0"/>
                </a:lnTo>
                <a:lnTo>
                  <a:pt x="0" y="0"/>
                </a:lnTo>
                <a:lnTo>
                  <a:pt x="0" y="1572209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9"/>
          <p:cNvSpPr txBox="1"/>
          <p:nvPr/>
        </p:nvSpPr>
        <p:spPr>
          <a:xfrm>
            <a:off x="427968" y="3448726"/>
            <a:ext cx="3711983" cy="55633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es-ES" sz="2400" b="1" dirty="0" smtClean="0">
                <a:solidFill>
                  <a:schemeClr val="bg1"/>
                </a:solidFill>
                <a:latin typeface="Myriad Pro Cond" pitchFamily="34" charset="0"/>
                <a:cs typeface="Myriad Pro"/>
              </a:rPr>
              <a:t>LABORATORIOS I+D+I</a:t>
            </a:r>
            <a:endParaRPr sz="2400" dirty="0">
              <a:solidFill>
                <a:schemeClr val="bg1"/>
              </a:solidFill>
              <a:latin typeface="Myriad Pro Cond" pitchFamily="34" charset="0"/>
              <a:cs typeface="Myriad Pro"/>
            </a:endParaRPr>
          </a:p>
        </p:txBody>
      </p:sp>
      <p:sp>
        <p:nvSpPr>
          <p:cNvPr id="9" name="object 4"/>
          <p:cNvSpPr/>
          <p:nvPr/>
        </p:nvSpPr>
        <p:spPr>
          <a:xfrm>
            <a:off x="4788024" y="3260888"/>
            <a:ext cx="3755987" cy="735854"/>
          </a:xfrm>
          <a:custGeom>
            <a:avLst/>
            <a:gdLst/>
            <a:ahLst/>
            <a:cxnLst/>
            <a:rect l="l" t="t" r="r" b="b"/>
            <a:pathLst>
              <a:path w="2612364" h="1572209">
                <a:moveTo>
                  <a:pt x="0" y="1572209"/>
                </a:moveTo>
                <a:lnTo>
                  <a:pt x="2612364" y="1572209"/>
                </a:lnTo>
                <a:lnTo>
                  <a:pt x="2612364" y="0"/>
                </a:lnTo>
                <a:lnTo>
                  <a:pt x="0" y="0"/>
                </a:lnTo>
                <a:lnTo>
                  <a:pt x="0" y="1572209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9"/>
          <p:cNvSpPr txBox="1"/>
          <p:nvPr/>
        </p:nvSpPr>
        <p:spPr>
          <a:xfrm>
            <a:off x="4860032" y="3448726"/>
            <a:ext cx="3683979" cy="55633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algn="ctr">
              <a:lnSpc>
                <a:spcPct val="100000"/>
              </a:lnSpc>
            </a:pPr>
            <a:r>
              <a:rPr lang="es-ES" sz="2400" b="1" dirty="0" smtClean="0">
                <a:solidFill>
                  <a:schemeClr val="bg1"/>
                </a:solidFill>
                <a:latin typeface="Myriad Pro Cond" pitchFamily="34" charset="0"/>
                <a:cs typeface="Myriad Pro"/>
              </a:rPr>
              <a:t>INCUBADORA</a:t>
            </a:r>
            <a:r>
              <a:rPr lang="es-ES" b="1" dirty="0" smtClean="0">
                <a:solidFill>
                  <a:schemeClr val="bg1"/>
                </a:solidFill>
                <a:latin typeface="Myriad Pro Cond" pitchFamily="34" charset="0"/>
                <a:cs typeface="Myriad Pro"/>
              </a:rPr>
              <a:t> </a:t>
            </a:r>
            <a:endParaRPr dirty="0">
              <a:solidFill>
                <a:schemeClr val="bg1"/>
              </a:solidFill>
              <a:latin typeface="Myriad Pro Cond" pitchFamily="34" charset="0"/>
              <a:cs typeface="Myriad Pro"/>
            </a:endParaRPr>
          </a:p>
        </p:txBody>
      </p:sp>
      <p:sp>
        <p:nvSpPr>
          <p:cNvPr id="12" name="object 9"/>
          <p:cNvSpPr txBox="1"/>
          <p:nvPr/>
        </p:nvSpPr>
        <p:spPr>
          <a:xfrm>
            <a:off x="563822" y="4869160"/>
            <a:ext cx="3440274" cy="146108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es-ES" sz="2000" b="1" dirty="0" smtClean="0">
                <a:solidFill>
                  <a:schemeClr val="tx2">
                    <a:lumMod val="50000"/>
                  </a:schemeClr>
                </a:solidFill>
                <a:latin typeface="Myriad Pro Cond" pitchFamily="34" charset="0"/>
                <a:cs typeface="Myriad Pro"/>
              </a:rPr>
              <a:t>DESARROLLO DE PROYECTOS DE GRUPOS DE INVESTIGACIÓN + EMPRESAS</a:t>
            </a:r>
          </a:p>
          <a:p>
            <a:pPr marL="12700">
              <a:lnSpc>
                <a:spcPct val="100000"/>
              </a:lnSpc>
            </a:pPr>
            <a:r>
              <a:rPr lang="es-ES" sz="2400" b="1" dirty="0" smtClean="0">
                <a:solidFill>
                  <a:srgbClr val="002060"/>
                </a:solidFill>
                <a:latin typeface="Myriad Pro Cond" pitchFamily="34" charset="0"/>
                <a:cs typeface="Myriad Pro"/>
              </a:rPr>
              <a:t> </a:t>
            </a:r>
          </a:p>
          <a:p>
            <a:pPr marL="12700">
              <a:lnSpc>
                <a:spcPct val="100000"/>
              </a:lnSpc>
            </a:pPr>
            <a:endParaRPr lang="es-ES" sz="2400" b="1" dirty="0" smtClean="0">
              <a:solidFill>
                <a:srgbClr val="002060"/>
              </a:solidFill>
              <a:latin typeface="Myriad Pro Cond" pitchFamily="34" charset="0"/>
              <a:cs typeface="Myriad Pro"/>
            </a:endParaRPr>
          </a:p>
        </p:txBody>
      </p:sp>
      <p:sp>
        <p:nvSpPr>
          <p:cNvPr id="2" name="1 Flecha abajo"/>
          <p:cNvSpPr/>
          <p:nvPr/>
        </p:nvSpPr>
        <p:spPr>
          <a:xfrm>
            <a:off x="1835696" y="4149080"/>
            <a:ext cx="254404" cy="504056"/>
          </a:xfrm>
          <a:prstGeom prst="downArrow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object 4"/>
          <p:cNvSpPr/>
          <p:nvPr/>
        </p:nvSpPr>
        <p:spPr>
          <a:xfrm>
            <a:off x="4788024" y="4797152"/>
            <a:ext cx="3755987" cy="1412920"/>
          </a:xfrm>
          <a:custGeom>
            <a:avLst/>
            <a:gdLst/>
            <a:ahLst/>
            <a:cxnLst/>
            <a:rect l="l" t="t" r="r" b="b"/>
            <a:pathLst>
              <a:path w="2612364" h="1572209">
                <a:moveTo>
                  <a:pt x="0" y="1572209"/>
                </a:moveTo>
                <a:lnTo>
                  <a:pt x="2612364" y="1572209"/>
                </a:lnTo>
                <a:lnTo>
                  <a:pt x="2612364" y="0"/>
                </a:lnTo>
                <a:lnTo>
                  <a:pt x="0" y="0"/>
                </a:lnTo>
                <a:lnTo>
                  <a:pt x="0" y="1572209"/>
                </a:lnTo>
                <a:close/>
              </a:path>
            </a:pathLst>
          </a:custGeom>
          <a:noFill/>
          <a:ln w="22225">
            <a:solidFill>
              <a:schemeClr val="tx2">
                <a:lumMod val="50000"/>
              </a:schemeClr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9 CuadroTexto"/>
          <p:cNvSpPr txBox="1"/>
          <p:nvPr/>
        </p:nvSpPr>
        <p:spPr>
          <a:xfrm>
            <a:off x="4860032" y="4869160"/>
            <a:ext cx="34563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>
                <a:solidFill>
                  <a:schemeClr val="tx2">
                    <a:lumMod val="50000"/>
                  </a:schemeClr>
                </a:solidFill>
                <a:latin typeface="Myriad Pro Cond" pitchFamily="34" charset="0"/>
                <a:cs typeface="Myriad Pro"/>
              </a:rPr>
              <a:t>CREACIÓN Y ACELERACIÓN </a:t>
            </a:r>
            <a:r>
              <a:rPr lang="es-ES" sz="2000" b="1" dirty="0">
                <a:solidFill>
                  <a:schemeClr val="tx2">
                    <a:lumMod val="50000"/>
                  </a:schemeClr>
                </a:solidFill>
                <a:latin typeface="Myriad Pro Cond" pitchFamily="34" charset="0"/>
                <a:cs typeface="Myriad Pro"/>
              </a:rPr>
              <a:t>DE EMPRESAS SPIN OFF Y START </a:t>
            </a:r>
            <a:r>
              <a:rPr lang="es-ES" sz="2000" b="1" dirty="0" smtClean="0">
                <a:solidFill>
                  <a:schemeClr val="tx2">
                    <a:lumMod val="50000"/>
                  </a:schemeClr>
                </a:solidFill>
                <a:latin typeface="Myriad Pro Cond" pitchFamily="34" charset="0"/>
                <a:cs typeface="Myriad Pro"/>
              </a:rPr>
              <a:t>UP </a:t>
            </a:r>
            <a:endParaRPr lang="es-ES" sz="2000" b="1" dirty="0">
              <a:solidFill>
                <a:schemeClr val="tx2">
                  <a:lumMod val="50000"/>
                </a:schemeClr>
              </a:solidFill>
              <a:latin typeface="Myriad Pro Cond" pitchFamily="34" charset="0"/>
              <a:cs typeface="Myriad Pro"/>
            </a:endParaRPr>
          </a:p>
        </p:txBody>
      </p:sp>
      <p:sp>
        <p:nvSpPr>
          <p:cNvPr id="15" name="14 Flecha abajo"/>
          <p:cNvSpPr/>
          <p:nvPr/>
        </p:nvSpPr>
        <p:spPr>
          <a:xfrm>
            <a:off x="6434123" y="4127123"/>
            <a:ext cx="254404" cy="504056"/>
          </a:xfrm>
          <a:prstGeom prst="downArrow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66918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189104" y="2852936"/>
            <a:ext cx="8325431" cy="259228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1135" marR="11135" algn="just"/>
            <a:r>
              <a:rPr lang="es-ES" sz="3200" dirty="0" smtClean="0">
                <a:solidFill>
                  <a:schemeClr val="tx2">
                    <a:lumMod val="50000"/>
                  </a:schemeClr>
                </a:solidFill>
                <a:latin typeface="Myriad Pro Cond"/>
                <a:cs typeface="Myriad Pro Cond"/>
              </a:rPr>
              <a:t>Colaborar en el desarrollo de </a:t>
            </a:r>
            <a:r>
              <a:rPr lang="es-ES" sz="3200" b="1" dirty="0" smtClean="0">
                <a:solidFill>
                  <a:schemeClr val="tx2">
                    <a:lumMod val="50000"/>
                  </a:schemeClr>
                </a:solidFill>
                <a:latin typeface="Myriad Pro Cond"/>
                <a:cs typeface="Myriad Pro Cond"/>
              </a:rPr>
              <a:t>mercados innovadores</a:t>
            </a:r>
            <a:r>
              <a:rPr lang="es-ES" sz="3200" dirty="0" smtClean="0">
                <a:solidFill>
                  <a:schemeClr val="tx2">
                    <a:lumMod val="50000"/>
                  </a:schemeClr>
                </a:solidFill>
                <a:latin typeface="Myriad Pro Cond"/>
                <a:cs typeface="Myriad Pro Cond"/>
              </a:rPr>
              <a:t>, impulsando una I+D+I orientadas a las necesidades y nuevas oportunidades que ofrece el mercado, favoreciendo la colaboración </a:t>
            </a:r>
            <a:r>
              <a:rPr lang="es-ES" sz="3200" b="1" dirty="0" smtClean="0">
                <a:solidFill>
                  <a:schemeClr val="tx2">
                    <a:lumMod val="50000"/>
                  </a:schemeClr>
                </a:solidFill>
                <a:latin typeface="Myriad Pro Cond"/>
                <a:cs typeface="Myriad Pro Cond"/>
              </a:rPr>
              <a:t>público privada y la transferencia de conocimiento y tecnología </a:t>
            </a:r>
            <a:r>
              <a:rPr lang="es-ES" sz="3200" dirty="0" smtClean="0">
                <a:solidFill>
                  <a:schemeClr val="tx2">
                    <a:lumMod val="50000"/>
                  </a:schemeClr>
                </a:solidFill>
                <a:latin typeface="Myriad Pro Cond"/>
                <a:cs typeface="Myriad Pro Cond"/>
              </a:rPr>
              <a:t>hacia el desarrollo de productos y servicios innovadores</a:t>
            </a:r>
            <a:endParaRPr sz="3200" dirty="0">
              <a:solidFill>
                <a:schemeClr val="tx2">
                  <a:lumMod val="50000"/>
                </a:schemeClr>
              </a:solidFill>
              <a:latin typeface="Myriad Pro Cond"/>
              <a:cs typeface="Myriad Pro Cond"/>
            </a:endParaRPr>
          </a:p>
        </p:txBody>
      </p:sp>
      <p:pic>
        <p:nvPicPr>
          <p:cNvPr id="11" name="10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59" b="29798"/>
          <a:stretch/>
        </p:blipFill>
        <p:spPr>
          <a:xfrm>
            <a:off x="343675" y="764704"/>
            <a:ext cx="8147442" cy="1883310"/>
          </a:xfrm>
          <a:prstGeom prst="rect">
            <a:avLst/>
          </a:prstGeom>
        </p:spPr>
      </p:pic>
      <p:sp>
        <p:nvSpPr>
          <p:cNvPr id="14" name="object 4"/>
          <p:cNvSpPr/>
          <p:nvPr/>
        </p:nvSpPr>
        <p:spPr>
          <a:xfrm>
            <a:off x="0" y="-185988"/>
            <a:ext cx="9153666" cy="771421"/>
          </a:xfrm>
          <a:custGeom>
            <a:avLst/>
            <a:gdLst/>
            <a:ahLst/>
            <a:cxnLst/>
            <a:rect l="l" t="t" r="r" b="b"/>
            <a:pathLst>
              <a:path w="10691990" h="851420">
                <a:moveTo>
                  <a:pt x="0" y="851420"/>
                </a:moveTo>
                <a:lnTo>
                  <a:pt x="10691990" y="851420"/>
                </a:lnTo>
                <a:lnTo>
                  <a:pt x="10691990" y="0"/>
                </a:lnTo>
                <a:lnTo>
                  <a:pt x="0" y="0"/>
                </a:lnTo>
                <a:lnTo>
                  <a:pt x="0" y="851420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5"/>
          <p:cNvSpPr txBox="1"/>
          <p:nvPr/>
        </p:nvSpPr>
        <p:spPr>
          <a:xfrm>
            <a:off x="605535" y="-70805"/>
            <a:ext cx="6575930" cy="6507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1135" algn="ctr"/>
            <a:r>
              <a:rPr lang="es-ES" sz="3200" b="1" dirty="0" smtClean="0">
                <a:solidFill>
                  <a:srgbClr val="FFFFFF"/>
                </a:solidFill>
                <a:latin typeface="Myriad Pro Cond" pitchFamily="34" charset="0"/>
                <a:cs typeface="Myriad Pro"/>
              </a:rPr>
              <a:t>OBJETIVO</a:t>
            </a:r>
            <a:endParaRPr sz="3200" dirty="0">
              <a:latin typeface="Myriad Pro Cond" pitchFamily="34" charset="0"/>
              <a:cs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4009206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179512" y="717170"/>
            <a:ext cx="8784976" cy="2949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s-ES" dirty="0" smtClean="0">
                <a:solidFill>
                  <a:schemeClr val="tx2">
                    <a:lumMod val="50000"/>
                  </a:schemeClr>
                </a:solidFill>
                <a:latin typeface="Myriad Pro Cond" pitchFamily="34" charset="0"/>
                <a:cs typeface="Myriad Pro Cond"/>
              </a:rPr>
              <a:t>Crear </a:t>
            </a:r>
            <a:r>
              <a:rPr lang="es-ES" dirty="0">
                <a:solidFill>
                  <a:schemeClr val="tx2">
                    <a:lumMod val="50000"/>
                  </a:schemeClr>
                </a:solidFill>
                <a:latin typeface="Myriad Pro Cond" pitchFamily="34" charset="0"/>
                <a:cs typeface="Myriad Pro Cond"/>
              </a:rPr>
              <a:t>unidades de I+D+I compartidas </a:t>
            </a:r>
            <a:r>
              <a:rPr lang="es-ES" dirty="0" smtClean="0">
                <a:solidFill>
                  <a:schemeClr val="tx2">
                    <a:lumMod val="50000"/>
                  </a:schemeClr>
                </a:solidFill>
                <a:latin typeface="Myriad Pro Cond" pitchFamily="34" charset="0"/>
                <a:cs typeface="Myriad Pro Cond"/>
              </a:rPr>
              <a:t>empresa/universidad           </a:t>
            </a:r>
            <a:r>
              <a:rPr lang="es-ES" dirty="0">
                <a:solidFill>
                  <a:schemeClr val="tx2">
                    <a:lumMod val="50000"/>
                  </a:schemeClr>
                </a:solidFill>
                <a:latin typeface="Myriad Pro Cond" pitchFamily="34" charset="0"/>
                <a:cs typeface="Myriad Pro Cond"/>
              </a:rPr>
              <a:t>CONFIANZA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s-ES" dirty="0" smtClean="0">
                <a:solidFill>
                  <a:schemeClr val="tx2">
                    <a:lumMod val="50000"/>
                  </a:schemeClr>
                </a:solidFill>
                <a:latin typeface="Myriad Pro Cond" pitchFamily="34" charset="0"/>
                <a:cs typeface="Myriad Pro Cond"/>
              </a:rPr>
              <a:t> Orientar </a:t>
            </a:r>
            <a:r>
              <a:rPr lang="es-ES" dirty="0">
                <a:solidFill>
                  <a:schemeClr val="tx2">
                    <a:lumMod val="50000"/>
                  </a:schemeClr>
                </a:solidFill>
                <a:latin typeface="Myriad Pro Cond" pitchFamily="34" charset="0"/>
                <a:cs typeface="Myriad Pro Cond"/>
              </a:rPr>
              <a:t>la demanda de las empresas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s-ES" dirty="0">
                <a:solidFill>
                  <a:schemeClr val="tx2">
                    <a:lumMod val="50000"/>
                  </a:schemeClr>
                </a:solidFill>
                <a:latin typeface="Myriad Pro Cond" pitchFamily="34" charset="0"/>
                <a:cs typeface="Myriad Pro Cond"/>
              </a:rPr>
              <a:t>Open </a:t>
            </a:r>
            <a:r>
              <a:rPr lang="es-ES" dirty="0" err="1">
                <a:solidFill>
                  <a:schemeClr val="tx2">
                    <a:lumMod val="50000"/>
                  </a:schemeClr>
                </a:solidFill>
                <a:latin typeface="Myriad Pro Cond" pitchFamily="34" charset="0"/>
                <a:cs typeface="Myriad Pro Cond"/>
              </a:rPr>
              <a:t>Innovation</a:t>
            </a:r>
            <a:endParaRPr lang="es-ES" dirty="0">
              <a:solidFill>
                <a:schemeClr val="tx2">
                  <a:lumMod val="50000"/>
                </a:schemeClr>
              </a:solidFill>
              <a:latin typeface="Myriad Pro Cond" pitchFamily="34" charset="0"/>
              <a:cs typeface="Myriad Pro Cond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s-ES" dirty="0">
                <a:solidFill>
                  <a:schemeClr val="tx2">
                    <a:lumMod val="50000"/>
                  </a:schemeClr>
                </a:solidFill>
                <a:latin typeface="Myriad Pro Cond" pitchFamily="34" charset="0"/>
                <a:cs typeface="Myriad Pro Cond"/>
              </a:rPr>
              <a:t>Generar proyectos con retorno social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s-ES" dirty="0" smtClean="0">
                <a:solidFill>
                  <a:schemeClr val="tx2">
                    <a:lumMod val="50000"/>
                  </a:schemeClr>
                </a:solidFill>
                <a:latin typeface="Myriad Pro Cond" pitchFamily="34" charset="0"/>
                <a:cs typeface="Myriad Pro Cond"/>
              </a:rPr>
              <a:t>Creación </a:t>
            </a:r>
            <a:r>
              <a:rPr lang="es-ES" dirty="0">
                <a:solidFill>
                  <a:schemeClr val="tx2">
                    <a:lumMod val="50000"/>
                  </a:schemeClr>
                </a:solidFill>
                <a:latin typeface="Myriad Pro Cond" pitchFamily="34" charset="0"/>
                <a:cs typeface="Myriad Pro Cond"/>
              </a:rPr>
              <a:t>de </a:t>
            </a:r>
            <a:r>
              <a:rPr lang="es-ES" dirty="0" err="1">
                <a:solidFill>
                  <a:schemeClr val="tx2">
                    <a:lumMod val="50000"/>
                  </a:schemeClr>
                </a:solidFill>
                <a:latin typeface="Myriad Pro Cond" pitchFamily="34" charset="0"/>
                <a:cs typeface="Myriad Pro Cond"/>
              </a:rPr>
              <a:t>preincubadora</a:t>
            </a:r>
            <a:r>
              <a:rPr lang="es-ES" dirty="0">
                <a:solidFill>
                  <a:schemeClr val="tx2">
                    <a:lumMod val="50000"/>
                  </a:schemeClr>
                </a:solidFill>
                <a:latin typeface="Myriad Pro Cond" pitchFamily="34" charset="0"/>
                <a:cs typeface="Myriad Pro Cond"/>
              </a:rPr>
              <a:t>/coworking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s-ES" dirty="0">
                <a:solidFill>
                  <a:schemeClr val="tx2">
                    <a:lumMod val="50000"/>
                  </a:schemeClr>
                </a:solidFill>
                <a:latin typeface="Myriad Pro Cond" pitchFamily="34" charset="0"/>
                <a:cs typeface="Myriad Pro Cond"/>
              </a:rPr>
              <a:t>Puesta en marcha de </a:t>
            </a:r>
            <a:r>
              <a:rPr lang="es-ES" dirty="0" smtClean="0">
                <a:solidFill>
                  <a:schemeClr val="tx2">
                    <a:lumMod val="50000"/>
                  </a:schemeClr>
                </a:solidFill>
                <a:latin typeface="Myriad Pro Cond" pitchFamily="34" charset="0"/>
                <a:cs typeface="Myriad Pro Cond"/>
              </a:rPr>
              <a:t>Doctorados Industriales/empresariales  </a:t>
            </a:r>
            <a:r>
              <a:rPr lang="es-ES" dirty="0">
                <a:solidFill>
                  <a:schemeClr val="tx2">
                    <a:lumMod val="50000"/>
                  </a:schemeClr>
                </a:solidFill>
                <a:latin typeface="Myriad Pro Cond" pitchFamily="34" charset="0"/>
                <a:cs typeface="Myriad Pro Cond"/>
              </a:rPr>
              <a:t>y movilidad empresarial</a:t>
            </a: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95" b="38992"/>
          <a:stretch/>
        </p:blipFill>
        <p:spPr>
          <a:xfrm>
            <a:off x="0" y="4089598"/>
            <a:ext cx="9144000" cy="2768402"/>
          </a:xfrm>
          <a:prstGeom prst="rect">
            <a:avLst/>
          </a:prstGeom>
        </p:spPr>
      </p:pic>
      <p:sp>
        <p:nvSpPr>
          <p:cNvPr id="6" name="object 4"/>
          <p:cNvSpPr/>
          <p:nvPr/>
        </p:nvSpPr>
        <p:spPr>
          <a:xfrm>
            <a:off x="0" y="-185988"/>
            <a:ext cx="9153666" cy="771421"/>
          </a:xfrm>
          <a:custGeom>
            <a:avLst/>
            <a:gdLst/>
            <a:ahLst/>
            <a:cxnLst/>
            <a:rect l="l" t="t" r="r" b="b"/>
            <a:pathLst>
              <a:path w="10691990" h="851420">
                <a:moveTo>
                  <a:pt x="0" y="851420"/>
                </a:moveTo>
                <a:lnTo>
                  <a:pt x="10691990" y="851420"/>
                </a:lnTo>
                <a:lnTo>
                  <a:pt x="10691990" y="0"/>
                </a:lnTo>
                <a:lnTo>
                  <a:pt x="0" y="0"/>
                </a:lnTo>
                <a:lnTo>
                  <a:pt x="0" y="851420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5"/>
          <p:cNvSpPr txBox="1"/>
          <p:nvPr/>
        </p:nvSpPr>
        <p:spPr>
          <a:xfrm>
            <a:off x="605535" y="-70805"/>
            <a:ext cx="6575930" cy="6507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1135" algn="ctr"/>
            <a:r>
              <a:rPr lang="es-ES" sz="3200" b="1" dirty="0" smtClean="0">
                <a:solidFill>
                  <a:srgbClr val="FFFFFF"/>
                </a:solidFill>
                <a:latin typeface="Myriad Pro Cond" pitchFamily="34" charset="0"/>
                <a:cs typeface="Myriad Pro"/>
              </a:rPr>
              <a:t>PARA QUÉ SIRVE</a:t>
            </a:r>
            <a:endParaRPr sz="3200" dirty="0">
              <a:latin typeface="Myriad Pro Cond" pitchFamily="34" charset="0"/>
              <a:cs typeface="Myriad Pro"/>
            </a:endParaRPr>
          </a:p>
        </p:txBody>
      </p:sp>
      <p:sp>
        <p:nvSpPr>
          <p:cNvPr id="2" name="1 Flecha derecha"/>
          <p:cNvSpPr/>
          <p:nvPr/>
        </p:nvSpPr>
        <p:spPr>
          <a:xfrm>
            <a:off x="6749417" y="964641"/>
            <a:ext cx="432048" cy="72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09310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 cstate="screen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223" y="849760"/>
            <a:ext cx="4140000" cy="2759326"/>
          </a:xfrm>
          <a:prstGeom prst="rect">
            <a:avLst/>
          </a:prstGeom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4" cstate="screen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8024" y="820064"/>
            <a:ext cx="4140000" cy="2759326"/>
          </a:xfrm>
          <a:prstGeom prst="rect">
            <a:avLst/>
          </a:prstGeom>
        </p:spPr>
      </p:pic>
      <p:pic>
        <p:nvPicPr>
          <p:cNvPr id="4" name="3 Imagen"/>
          <p:cNvPicPr>
            <a:picLocks noChangeAspect="1"/>
          </p:cNvPicPr>
          <p:nvPr/>
        </p:nvPicPr>
        <p:blipFill rotWithShape="1">
          <a:blip r:embed="rId6" cstate="screen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2501" t="8968" r="4691" b="31780"/>
          <a:stretch/>
        </p:blipFill>
        <p:spPr>
          <a:xfrm>
            <a:off x="217007" y="3935598"/>
            <a:ext cx="4140000" cy="2643146"/>
          </a:xfrm>
          <a:prstGeom prst="rect">
            <a:avLst/>
          </a:prstGeom>
        </p:spPr>
      </p:pic>
      <p:pic>
        <p:nvPicPr>
          <p:cNvPr id="6" name="Picture 2" descr="C:\Users\Irene\Dropbox\Tortolitas design\JL\Coworking\Presentación [empaquetada]\Links\tumblr_n1s325pITj1tubinno1_1280.jpg"/>
          <p:cNvPicPr>
            <a:picLocks noChangeAspect="1" noChangeArrowheads="1"/>
          </p:cNvPicPr>
          <p:nvPr/>
        </p:nvPicPr>
        <p:blipFill rotWithShape="1">
          <a:blip r:embed="rId8" cstate="screen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-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r="11658" b="-373"/>
          <a:stretch/>
        </p:blipFill>
        <p:spPr bwMode="auto">
          <a:xfrm>
            <a:off x="4788024" y="3867856"/>
            <a:ext cx="4140000" cy="2701968"/>
          </a:xfrm>
          <a:prstGeom prst="rect">
            <a:avLst/>
          </a:prstGeom>
        </p:spPr>
      </p:pic>
      <p:sp>
        <p:nvSpPr>
          <p:cNvPr id="8" name="object 6"/>
          <p:cNvSpPr txBox="1"/>
          <p:nvPr/>
        </p:nvSpPr>
        <p:spPr>
          <a:xfrm>
            <a:off x="221748" y="1097866"/>
            <a:ext cx="4139216" cy="2263114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/>
          <a:p>
            <a:pPr marL="276860">
              <a:lnSpc>
                <a:spcPct val="100000"/>
              </a:lnSpc>
              <a:spcAft>
                <a:spcPts val="1000"/>
              </a:spcAft>
            </a:pPr>
            <a:r>
              <a:rPr lang="es-ES" sz="2400" b="1" dirty="0" smtClean="0">
                <a:solidFill>
                  <a:srgbClr val="FFFFFF"/>
                </a:solidFill>
                <a:latin typeface="Myriad Pro Cond" pitchFamily="34" charset="0"/>
                <a:cs typeface="Myriad Pro Cond"/>
              </a:rPr>
              <a:t>MATERIALES</a:t>
            </a:r>
          </a:p>
          <a:p>
            <a:pPr marL="276860">
              <a:lnSpc>
                <a:spcPct val="100000"/>
              </a:lnSpc>
              <a:spcAft>
                <a:spcPts val="1000"/>
              </a:spcAft>
            </a:pPr>
            <a:r>
              <a:rPr lang="es-ES" sz="2400" b="1" dirty="0" smtClean="0">
                <a:solidFill>
                  <a:srgbClr val="FFFFFF"/>
                </a:solidFill>
                <a:latin typeface="Myriad Pro Cond" pitchFamily="34" charset="0"/>
                <a:cs typeface="Myriad Pro Cond"/>
              </a:rPr>
              <a:t>TECNOLOGÍAS</a:t>
            </a:r>
          </a:p>
          <a:p>
            <a:pPr marL="276860">
              <a:lnSpc>
                <a:spcPct val="100000"/>
              </a:lnSpc>
              <a:spcAft>
                <a:spcPts val="1000"/>
              </a:spcAft>
            </a:pPr>
            <a:r>
              <a:rPr lang="es-ES" sz="2400" b="1" dirty="0" smtClean="0">
                <a:solidFill>
                  <a:srgbClr val="FFFFFF"/>
                </a:solidFill>
                <a:latin typeface="Myriad Pro Cond" pitchFamily="34" charset="0"/>
                <a:cs typeface="Myriad Pro Cond"/>
              </a:rPr>
              <a:t>FABRICACIÓN</a:t>
            </a:r>
          </a:p>
          <a:p>
            <a:pPr marL="276860">
              <a:lnSpc>
                <a:spcPct val="100000"/>
              </a:lnSpc>
              <a:spcAft>
                <a:spcPts val="1000"/>
              </a:spcAft>
            </a:pPr>
            <a:r>
              <a:rPr lang="es-ES" sz="2400" b="1" dirty="0" smtClean="0">
                <a:solidFill>
                  <a:srgbClr val="FFFFFF"/>
                </a:solidFill>
                <a:latin typeface="Myriad Pro Cond" pitchFamily="34" charset="0"/>
                <a:cs typeface="Myriad Pro Cond"/>
              </a:rPr>
              <a:t>ENERGÍA</a:t>
            </a:r>
          </a:p>
          <a:p>
            <a:pPr marL="276860">
              <a:lnSpc>
                <a:spcPct val="100000"/>
              </a:lnSpc>
              <a:spcAft>
                <a:spcPts val="1000"/>
              </a:spcAft>
            </a:pPr>
            <a:r>
              <a:rPr lang="es-ES" sz="2400" b="1" dirty="0" smtClean="0">
                <a:solidFill>
                  <a:srgbClr val="FFFFFF"/>
                </a:solidFill>
                <a:latin typeface="Myriad Pro Cond" pitchFamily="34" charset="0"/>
                <a:cs typeface="Myriad Pro Cond"/>
              </a:rPr>
              <a:t>MEDIO AMBIENTE</a:t>
            </a:r>
          </a:p>
          <a:p>
            <a:pPr marL="276860">
              <a:lnSpc>
                <a:spcPct val="100000"/>
              </a:lnSpc>
            </a:pPr>
            <a:endParaRPr sz="3200" dirty="0">
              <a:latin typeface="Myriad Pro Cond" pitchFamily="34" charset="0"/>
              <a:cs typeface="Myriad Pro Cond"/>
            </a:endParaRPr>
          </a:p>
        </p:txBody>
      </p:sp>
      <p:sp>
        <p:nvSpPr>
          <p:cNvPr id="10" name="object 6"/>
          <p:cNvSpPr txBox="1"/>
          <p:nvPr/>
        </p:nvSpPr>
        <p:spPr>
          <a:xfrm>
            <a:off x="4788024" y="874143"/>
            <a:ext cx="4139216" cy="2759326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76860">
              <a:lnSpc>
                <a:spcPct val="100000"/>
              </a:lnSpc>
              <a:spcAft>
                <a:spcPts val="1000"/>
              </a:spcAft>
            </a:pPr>
            <a:r>
              <a:rPr lang="es-ES" sz="2400" b="1" dirty="0" smtClean="0">
                <a:solidFill>
                  <a:srgbClr val="FFFFFF"/>
                </a:solidFill>
                <a:latin typeface="Myriad Pro Cond" pitchFamily="34" charset="0"/>
                <a:cs typeface="Myriad Pro Cond"/>
              </a:rPr>
              <a:t>TIC </a:t>
            </a:r>
            <a:endParaRPr lang="es-ES" sz="2400" dirty="0">
              <a:latin typeface="Myriad Pro Cond" pitchFamily="34" charset="0"/>
              <a:cs typeface="Myriad Pro Cond"/>
            </a:endParaRPr>
          </a:p>
          <a:p>
            <a:pPr marL="276860">
              <a:lnSpc>
                <a:spcPct val="100000"/>
              </a:lnSpc>
              <a:spcAft>
                <a:spcPts val="1000"/>
              </a:spcAft>
            </a:pPr>
            <a:r>
              <a:rPr lang="es-ES" sz="2400" b="1" dirty="0" smtClean="0">
                <a:solidFill>
                  <a:srgbClr val="FFFFFF"/>
                </a:solidFill>
                <a:latin typeface="Myriad Pro Cond" pitchFamily="34" charset="0"/>
                <a:cs typeface="Myriad Pro Cond"/>
              </a:rPr>
              <a:t>ELECTRÓNICA</a:t>
            </a:r>
          </a:p>
          <a:p>
            <a:pPr marL="276860">
              <a:lnSpc>
                <a:spcPct val="100000"/>
              </a:lnSpc>
              <a:spcAft>
                <a:spcPts val="1000"/>
              </a:spcAft>
            </a:pPr>
            <a:r>
              <a:rPr lang="es-ES" sz="2400" b="1" dirty="0" smtClean="0">
                <a:solidFill>
                  <a:srgbClr val="FFFFFF"/>
                </a:solidFill>
                <a:latin typeface="Myriad Pro Cond" pitchFamily="34" charset="0"/>
                <a:cs typeface="Myriad Pro Cond"/>
              </a:rPr>
              <a:t>LOGÍSTICA</a:t>
            </a:r>
          </a:p>
          <a:p>
            <a:pPr marL="276860">
              <a:lnSpc>
                <a:spcPct val="100000"/>
              </a:lnSpc>
              <a:spcAft>
                <a:spcPts val="1000"/>
              </a:spcAft>
            </a:pPr>
            <a:r>
              <a:rPr lang="es-ES" sz="2400" b="1" dirty="0" smtClean="0">
                <a:solidFill>
                  <a:srgbClr val="FFFFFF"/>
                </a:solidFill>
                <a:latin typeface="Myriad Pro Cond" pitchFamily="34" charset="0"/>
                <a:cs typeface="Myriad Pro Cond"/>
              </a:rPr>
              <a:t>GESTIÓN Y ADMINISTRACIÓN DE EMPRESAS</a:t>
            </a:r>
          </a:p>
        </p:txBody>
      </p:sp>
      <p:sp>
        <p:nvSpPr>
          <p:cNvPr id="11" name="object 6"/>
          <p:cNvSpPr txBox="1"/>
          <p:nvPr/>
        </p:nvSpPr>
        <p:spPr>
          <a:xfrm>
            <a:off x="221748" y="4581128"/>
            <a:ext cx="4139216" cy="1656184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/>
          <a:p>
            <a:pPr marL="276860">
              <a:lnSpc>
                <a:spcPct val="100000"/>
              </a:lnSpc>
              <a:spcAft>
                <a:spcPts val="1000"/>
              </a:spcAft>
            </a:pPr>
            <a:r>
              <a:rPr lang="es-ES" sz="2800" b="1" dirty="0" smtClean="0">
                <a:solidFill>
                  <a:srgbClr val="FFFFFF"/>
                </a:solidFill>
                <a:latin typeface="Myriad Pro Cond" pitchFamily="34" charset="0"/>
                <a:cs typeface="Myriad Pro Cond"/>
              </a:rPr>
              <a:t>SALUD</a:t>
            </a:r>
          </a:p>
          <a:p>
            <a:pPr marL="276860">
              <a:lnSpc>
                <a:spcPct val="100000"/>
              </a:lnSpc>
              <a:spcAft>
                <a:spcPts val="1000"/>
              </a:spcAft>
            </a:pPr>
            <a:r>
              <a:rPr lang="es-ES" sz="2800" b="1" dirty="0" smtClean="0">
                <a:solidFill>
                  <a:srgbClr val="FFFFFF"/>
                </a:solidFill>
                <a:latin typeface="Myriad Pro Cond" pitchFamily="34" charset="0"/>
                <a:cs typeface="Myriad Pro Cond"/>
              </a:rPr>
              <a:t>QUÍMICA </a:t>
            </a:r>
          </a:p>
          <a:p>
            <a:pPr marL="276860">
              <a:lnSpc>
                <a:spcPct val="100000"/>
              </a:lnSpc>
              <a:spcAft>
                <a:spcPts val="1000"/>
              </a:spcAft>
            </a:pPr>
            <a:r>
              <a:rPr lang="es-ES" sz="2800" b="1" dirty="0" smtClean="0">
                <a:solidFill>
                  <a:srgbClr val="FFFFFF"/>
                </a:solidFill>
                <a:latin typeface="Myriad Pro Cond" pitchFamily="34" charset="0"/>
                <a:cs typeface="Myriad Pro Cond"/>
              </a:rPr>
              <a:t>BIOTECNOLOGÍA</a:t>
            </a:r>
            <a:endParaRPr sz="2800" dirty="0">
              <a:latin typeface="Myriad Pro Cond" pitchFamily="34" charset="0"/>
              <a:cs typeface="Myriad Pro Cond"/>
            </a:endParaRPr>
          </a:p>
        </p:txBody>
      </p:sp>
      <p:sp>
        <p:nvSpPr>
          <p:cNvPr id="12" name="object 6"/>
          <p:cNvSpPr txBox="1"/>
          <p:nvPr/>
        </p:nvSpPr>
        <p:spPr>
          <a:xfrm>
            <a:off x="4788808" y="5018857"/>
            <a:ext cx="4139216" cy="564962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/>
          <a:p>
            <a:pPr marL="276860">
              <a:lnSpc>
                <a:spcPct val="100000"/>
              </a:lnSpc>
            </a:pPr>
            <a:r>
              <a:rPr lang="es-ES" sz="2800" b="1" dirty="0" smtClean="0">
                <a:solidFill>
                  <a:srgbClr val="FFFFFF"/>
                </a:solidFill>
                <a:latin typeface="Myriad Pro Cond" pitchFamily="34" charset="0"/>
                <a:cs typeface="Myriad Pro Cond"/>
              </a:rPr>
              <a:t>EMPRENDIMIENTO</a:t>
            </a:r>
            <a:endParaRPr sz="2800" dirty="0">
              <a:latin typeface="Myriad Pro Cond" pitchFamily="34" charset="0"/>
              <a:cs typeface="Myriad Pro Cond"/>
            </a:endParaRPr>
          </a:p>
        </p:txBody>
      </p:sp>
      <p:sp>
        <p:nvSpPr>
          <p:cNvPr id="14" name="object 4"/>
          <p:cNvSpPr/>
          <p:nvPr/>
        </p:nvSpPr>
        <p:spPr>
          <a:xfrm>
            <a:off x="0" y="-185988"/>
            <a:ext cx="9153666" cy="771421"/>
          </a:xfrm>
          <a:custGeom>
            <a:avLst/>
            <a:gdLst/>
            <a:ahLst/>
            <a:cxnLst/>
            <a:rect l="l" t="t" r="r" b="b"/>
            <a:pathLst>
              <a:path w="10691990" h="851420">
                <a:moveTo>
                  <a:pt x="0" y="851420"/>
                </a:moveTo>
                <a:lnTo>
                  <a:pt x="10691990" y="851420"/>
                </a:lnTo>
                <a:lnTo>
                  <a:pt x="10691990" y="0"/>
                </a:lnTo>
                <a:lnTo>
                  <a:pt x="0" y="0"/>
                </a:lnTo>
                <a:lnTo>
                  <a:pt x="0" y="851420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5"/>
          <p:cNvSpPr txBox="1"/>
          <p:nvPr/>
        </p:nvSpPr>
        <p:spPr>
          <a:xfrm>
            <a:off x="605535" y="-70805"/>
            <a:ext cx="6575930" cy="6507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1135" algn="r"/>
            <a:r>
              <a:rPr lang="es-ES" sz="3200" b="1" dirty="0" smtClean="0">
                <a:solidFill>
                  <a:srgbClr val="FFFFFF"/>
                </a:solidFill>
                <a:latin typeface="Myriad Pro Cond" pitchFamily="34" charset="0"/>
                <a:cs typeface="Myriad Pro"/>
              </a:rPr>
              <a:t>ÁREAS DE ESPECIALIZACIÓN</a:t>
            </a:r>
            <a:endParaRPr sz="3200" dirty="0">
              <a:latin typeface="Myriad Pro Cond" pitchFamily="34" charset="0"/>
              <a:cs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2612050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101" t="15625" r="16018" b="17917"/>
          <a:stretch/>
        </p:blipFill>
        <p:spPr bwMode="auto">
          <a:xfrm>
            <a:off x="179512" y="1556792"/>
            <a:ext cx="8702040" cy="486156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object 6"/>
          <p:cNvSpPr txBox="1"/>
          <p:nvPr/>
        </p:nvSpPr>
        <p:spPr>
          <a:xfrm>
            <a:off x="6098916" y="764704"/>
            <a:ext cx="2448272" cy="564962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  <p:txBody>
          <a:bodyPr vert="horz" wrap="square" lIns="0" tIns="0" rIns="0" bIns="0" rtlCol="0">
            <a:noAutofit/>
          </a:bodyPr>
          <a:lstStyle/>
          <a:p>
            <a:pPr marL="276860">
              <a:lnSpc>
                <a:spcPct val="100000"/>
              </a:lnSpc>
            </a:pPr>
            <a:r>
              <a:rPr lang="es-ES" sz="3200" b="1" dirty="0" smtClean="0">
                <a:solidFill>
                  <a:schemeClr val="tx2">
                    <a:lumMod val="50000"/>
                  </a:schemeClr>
                </a:solidFill>
                <a:latin typeface="Myriad Pro Cond" pitchFamily="34" charset="0"/>
                <a:cs typeface="Myriad Pro Cond"/>
              </a:rPr>
              <a:t>CEMINEM</a:t>
            </a:r>
            <a:endParaRPr sz="3200" dirty="0">
              <a:solidFill>
                <a:schemeClr val="tx2">
                  <a:lumMod val="50000"/>
                </a:schemeClr>
              </a:solidFill>
              <a:latin typeface="Myriad Pro Cond" pitchFamily="34" charset="0"/>
              <a:cs typeface="Myriad Pro Cond"/>
            </a:endParaRPr>
          </a:p>
        </p:txBody>
      </p:sp>
      <p:cxnSp>
        <p:nvCxnSpPr>
          <p:cNvPr id="7" name="6 Conector recto de flecha"/>
          <p:cNvCxnSpPr>
            <a:stCxn id="6" idx="2"/>
          </p:cNvCxnSpPr>
          <p:nvPr/>
        </p:nvCxnSpPr>
        <p:spPr>
          <a:xfrm flipH="1">
            <a:off x="6746992" y="1329666"/>
            <a:ext cx="576060" cy="1056519"/>
          </a:xfrm>
          <a:prstGeom prst="straightConnector1">
            <a:avLst/>
          </a:prstGeom>
          <a:ln w="22225">
            <a:solidFill>
              <a:schemeClr val="tx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bject 4"/>
          <p:cNvSpPr/>
          <p:nvPr/>
        </p:nvSpPr>
        <p:spPr>
          <a:xfrm>
            <a:off x="0" y="-185988"/>
            <a:ext cx="9153666" cy="771421"/>
          </a:xfrm>
          <a:custGeom>
            <a:avLst/>
            <a:gdLst/>
            <a:ahLst/>
            <a:cxnLst/>
            <a:rect l="l" t="t" r="r" b="b"/>
            <a:pathLst>
              <a:path w="10691990" h="851420">
                <a:moveTo>
                  <a:pt x="0" y="851420"/>
                </a:moveTo>
                <a:lnTo>
                  <a:pt x="10691990" y="851420"/>
                </a:lnTo>
                <a:lnTo>
                  <a:pt x="10691990" y="0"/>
                </a:lnTo>
                <a:lnTo>
                  <a:pt x="0" y="0"/>
                </a:lnTo>
                <a:lnTo>
                  <a:pt x="0" y="851420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5"/>
          <p:cNvSpPr txBox="1"/>
          <p:nvPr/>
        </p:nvSpPr>
        <p:spPr>
          <a:xfrm>
            <a:off x="605534" y="-70805"/>
            <a:ext cx="8358954" cy="6507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1135" algn="ctr"/>
            <a:r>
              <a:rPr lang="es-ES" sz="3200" b="1" dirty="0" smtClean="0">
                <a:solidFill>
                  <a:srgbClr val="FFFFFF"/>
                </a:solidFill>
                <a:latin typeface="Myriad Pro Cond" pitchFamily="34" charset="0"/>
                <a:cs typeface="Myriad Pro"/>
              </a:rPr>
              <a:t>UBICACIÓN – CAMPUS RÍO EBRO</a:t>
            </a:r>
            <a:endParaRPr sz="3200" dirty="0">
              <a:latin typeface="Myriad Pro Cond" pitchFamily="34" charset="0"/>
              <a:cs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1751301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4"/>
          <p:cNvSpPr/>
          <p:nvPr/>
        </p:nvSpPr>
        <p:spPr>
          <a:xfrm>
            <a:off x="437134" y="4500662"/>
            <a:ext cx="8373378" cy="2168697"/>
          </a:xfrm>
          <a:custGeom>
            <a:avLst/>
            <a:gdLst/>
            <a:ahLst/>
            <a:cxnLst/>
            <a:rect l="l" t="t" r="r" b="b"/>
            <a:pathLst>
              <a:path w="2612364" h="1572209">
                <a:moveTo>
                  <a:pt x="0" y="1572209"/>
                </a:moveTo>
                <a:lnTo>
                  <a:pt x="2612364" y="1572209"/>
                </a:lnTo>
                <a:lnTo>
                  <a:pt x="2612364" y="0"/>
                </a:lnTo>
                <a:lnTo>
                  <a:pt x="0" y="0"/>
                </a:lnTo>
                <a:lnTo>
                  <a:pt x="0" y="1572209"/>
                </a:lnTo>
                <a:close/>
              </a:path>
            </a:pathLst>
          </a:custGeom>
          <a:noFill/>
          <a:ln w="22225">
            <a:solidFill>
              <a:schemeClr val="tx2">
                <a:lumMod val="50000"/>
              </a:schemeClr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79512" y="2852936"/>
            <a:ext cx="8496944" cy="282604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1135" algn="ctr"/>
            <a:r>
              <a:rPr lang="es-ES" sz="2800" b="1" dirty="0" smtClean="0">
                <a:solidFill>
                  <a:schemeClr val="tx2">
                    <a:lumMod val="50000"/>
                  </a:schemeClr>
                </a:solidFill>
                <a:latin typeface="Myriad Pro Cond" pitchFamily="34" charset="0"/>
                <a:cs typeface="Myriad Pro"/>
              </a:rPr>
              <a:t>DOS EDIFICIOS</a:t>
            </a:r>
            <a:endParaRPr lang="es-ES" sz="2800" b="1" dirty="0">
              <a:solidFill>
                <a:schemeClr val="tx2">
                  <a:lumMod val="50000"/>
                </a:schemeClr>
              </a:solidFill>
              <a:latin typeface="Myriad Pro Cond" pitchFamily="34" charset="0"/>
              <a:cs typeface="Myriad Pro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-185988"/>
            <a:ext cx="9153666" cy="771421"/>
          </a:xfrm>
          <a:custGeom>
            <a:avLst/>
            <a:gdLst/>
            <a:ahLst/>
            <a:cxnLst/>
            <a:rect l="l" t="t" r="r" b="b"/>
            <a:pathLst>
              <a:path w="10691990" h="851420">
                <a:moveTo>
                  <a:pt x="0" y="851420"/>
                </a:moveTo>
                <a:lnTo>
                  <a:pt x="10691990" y="851420"/>
                </a:lnTo>
                <a:lnTo>
                  <a:pt x="10691990" y="0"/>
                </a:lnTo>
                <a:lnTo>
                  <a:pt x="0" y="0"/>
                </a:lnTo>
                <a:lnTo>
                  <a:pt x="0" y="851420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05535" y="-70805"/>
            <a:ext cx="6575930" cy="6507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1135" algn="ctr"/>
            <a:r>
              <a:rPr lang="es-ES" sz="3200" b="1" dirty="0" smtClean="0">
                <a:solidFill>
                  <a:srgbClr val="FFFFFF"/>
                </a:solidFill>
                <a:latin typeface="Myriad Pro Cond" pitchFamily="34" charset="0"/>
                <a:cs typeface="Myriad Pro"/>
              </a:rPr>
              <a:t>INFRAESTRUCTURAS</a:t>
            </a:r>
            <a:endParaRPr sz="3200" dirty="0">
              <a:latin typeface="Myriad Pro Cond" pitchFamily="34" charset="0"/>
              <a:cs typeface="Myriad Pro"/>
            </a:endParaRPr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0202" b="24476"/>
          <a:stretch/>
        </p:blipFill>
        <p:spPr>
          <a:xfrm>
            <a:off x="0" y="585433"/>
            <a:ext cx="9144000" cy="2153266"/>
          </a:xfrm>
          <a:prstGeom prst="rect">
            <a:avLst/>
          </a:prstGeom>
        </p:spPr>
      </p:pic>
      <p:sp>
        <p:nvSpPr>
          <p:cNvPr id="14" name="object 4"/>
          <p:cNvSpPr/>
          <p:nvPr/>
        </p:nvSpPr>
        <p:spPr>
          <a:xfrm>
            <a:off x="311957" y="3413226"/>
            <a:ext cx="3581544" cy="735854"/>
          </a:xfrm>
          <a:custGeom>
            <a:avLst/>
            <a:gdLst/>
            <a:ahLst/>
            <a:cxnLst/>
            <a:rect l="l" t="t" r="r" b="b"/>
            <a:pathLst>
              <a:path w="2612364" h="1572209">
                <a:moveTo>
                  <a:pt x="0" y="1572209"/>
                </a:moveTo>
                <a:lnTo>
                  <a:pt x="2612364" y="1572209"/>
                </a:lnTo>
                <a:lnTo>
                  <a:pt x="2612364" y="0"/>
                </a:lnTo>
                <a:lnTo>
                  <a:pt x="0" y="0"/>
                </a:lnTo>
                <a:lnTo>
                  <a:pt x="0" y="1572209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9"/>
          <p:cNvSpPr txBox="1"/>
          <p:nvPr/>
        </p:nvSpPr>
        <p:spPr>
          <a:xfrm>
            <a:off x="427968" y="3592742"/>
            <a:ext cx="3711983" cy="55633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es-ES" sz="2400" b="1" dirty="0" smtClean="0">
                <a:solidFill>
                  <a:schemeClr val="bg1"/>
                </a:solidFill>
                <a:latin typeface="Myriad Pro Cond" pitchFamily="34" charset="0"/>
                <a:cs typeface="Myriad Pro"/>
              </a:rPr>
              <a:t>LABORATORIOS I+D+I</a:t>
            </a:r>
            <a:endParaRPr sz="2400" dirty="0">
              <a:solidFill>
                <a:schemeClr val="bg1"/>
              </a:solidFill>
              <a:latin typeface="Myriad Pro Cond" pitchFamily="34" charset="0"/>
              <a:cs typeface="Myriad Pro"/>
            </a:endParaRPr>
          </a:p>
        </p:txBody>
      </p:sp>
      <p:sp>
        <p:nvSpPr>
          <p:cNvPr id="16" name="object 4"/>
          <p:cNvSpPr/>
          <p:nvPr/>
        </p:nvSpPr>
        <p:spPr>
          <a:xfrm>
            <a:off x="4932040" y="3413226"/>
            <a:ext cx="3878472" cy="735854"/>
          </a:xfrm>
          <a:custGeom>
            <a:avLst/>
            <a:gdLst/>
            <a:ahLst/>
            <a:cxnLst/>
            <a:rect l="l" t="t" r="r" b="b"/>
            <a:pathLst>
              <a:path w="2612364" h="1572209">
                <a:moveTo>
                  <a:pt x="0" y="1572209"/>
                </a:moveTo>
                <a:lnTo>
                  <a:pt x="2612364" y="1572209"/>
                </a:lnTo>
                <a:lnTo>
                  <a:pt x="2612364" y="0"/>
                </a:lnTo>
                <a:lnTo>
                  <a:pt x="0" y="0"/>
                </a:lnTo>
                <a:lnTo>
                  <a:pt x="0" y="1572209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9"/>
          <p:cNvSpPr txBox="1"/>
          <p:nvPr/>
        </p:nvSpPr>
        <p:spPr>
          <a:xfrm>
            <a:off x="4985897" y="3592742"/>
            <a:ext cx="3773406" cy="55633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algn="ctr">
              <a:lnSpc>
                <a:spcPct val="100000"/>
              </a:lnSpc>
            </a:pPr>
            <a:r>
              <a:rPr lang="es-ES" sz="2400" b="1" dirty="0" smtClean="0">
                <a:solidFill>
                  <a:schemeClr val="bg1"/>
                </a:solidFill>
                <a:latin typeface="Myriad Pro Cond" pitchFamily="34" charset="0"/>
                <a:cs typeface="Myriad Pro"/>
              </a:rPr>
              <a:t>INCUBADORA</a:t>
            </a:r>
            <a:endParaRPr sz="2400" dirty="0">
              <a:solidFill>
                <a:schemeClr val="bg1"/>
              </a:solidFill>
              <a:latin typeface="Myriad Pro Cond" pitchFamily="34" charset="0"/>
              <a:cs typeface="Myriad Pro"/>
            </a:endParaRPr>
          </a:p>
        </p:txBody>
      </p:sp>
      <p:sp>
        <p:nvSpPr>
          <p:cNvPr id="2" name="1 Más"/>
          <p:cNvSpPr/>
          <p:nvPr/>
        </p:nvSpPr>
        <p:spPr>
          <a:xfrm>
            <a:off x="4283968" y="3556738"/>
            <a:ext cx="339855" cy="340314"/>
          </a:xfrm>
          <a:prstGeom prst="mathPlus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Rectángulo"/>
          <p:cNvSpPr/>
          <p:nvPr/>
        </p:nvSpPr>
        <p:spPr>
          <a:xfrm>
            <a:off x="488343" y="4553958"/>
            <a:ext cx="827096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s-ES" sz="1600" b="1" dirty="0">
                <a:solidFill>
                  <a:schemeClr val="tx2">
                    <a:lumMod val="50000"/>
                  </a:schemeClr>
                </a:solidFill>
                <a:latin typeface="Myriad Pro Cond" pitchFamily="34" charset="0"/>
                <a:cs typeface="Myriad Pro"/>
              </a:rPr>
              <a:t>22 Laboratorios</a:t>
            </a:r>
          </a:p>
          <a:p>
            <a:pPr marL="12700">
              <a:lnSpc>
                <a:spcPct val="100000"/>
              </a:lnSpc>
            </a:pPr>
            <a:r>
              <a:rPr lang="es-ES" sz="1600" b="1" dirty="0">
                <a:solidFill>
                  <a:schemeClr val="tx2">
                    <a:lumMod val="50000"/>
                  </a:schemeClr>
                </a:solidFill>
                <a:latin typeface="Myriad Pro Cond" pitchFamily="34" charset="0"/>
                <a:cs typeface="Myriad Pro"/>
              </a:rPr>
              <a:t>3 Salas comunes de investigación: Sala Blanca, Sala de Cultivos y Congeladores</a:t>
            </a:r>
          </a:p>
          <a:p>
            <a:pPr marL="12700">
              <a:lnSpc>
                <a:spcPct val="100000"/>
              </a:lnSpc>
            </a:pPr>
            <a:r>
              <a:rPr lang="es-ES" sz="1600" b="1" dirty="0">
                <a:solidFill>
                  <a:schemeClr val="tx2">
                    <a:lumMod val="50000"/>
                  </a:schemeClr>
                </a:solidFill>
                <a:latin typeface="Myriad Pro Cond" pitchFamily="34" charset="0"/>
                <a:cs typeface="Myriad Pro"/>
              </a:rPr>
              <a:t>2 Salas de reuniones</a:t>
            </a:r>
          </a:p>
          <a:p>
            <a:pPr marL="12700">
              <a:lnSpc>
                <a:spcPct val="100000"/>
              </a:lnSpc>
            </a:pPr>
            <a:r>
              <a:rPr lang="es-ES" sz="1600" b="1" dirty="0">
                <a:solidFill>
                  <a:schemeClr val="tx2">
                    <a:lumMod val="50000"/>
                  </a:schemeClr>
                </a:solidFill>
                <a:latin typeface="Myriad Pro Cond" pitchFamily="34" charset="0"/>
                <a:cs typeface="Myriad Pro"/>
              </a:rPr>
              <a:t>2 Salas de </a:t>
            </a:r>
            <a:r>
              <a:rPr lang="es-ES" sz="1600" b="1" dirty="0" err="1" smtClean="0">
                <a:solidFill>
                  <a:schemeClr val="tx2">
                    <a:lumMod val="50000"/>
                  </a:schemeClr>
                </a:solidFill>
                <a:latin typeface="Myriad Pro Cond" pitchFamily="34" charset="0"/>
                <a:cs typeface="Myriad Pro"/>
              </a:rPr>
              <a:t>Coworking</a:t>
            </a:r>
            <a:r>
              <a:rPr lang="es-ES" sz="1600" b="1" dirty="0" smtClean="0">
                <a:solidFill>
                  <a:schemeClr val="tx2">
                    <a:lumMod val="50000"/>
                  </a:schemeClr>
                </a:solidFill>
                <a:latin typeface="Myriad Pro Cond" pitchFamily="34" charset="0"/>
                <a:cs typeface="Myriad Pro"/>
              </a:rPr>
              <a:t> </a:t>
            </a:r>
            <a:endParaRPr lang="es-ES" sz="1600" b="1" dirty="0">
              <a:solidFill>
                <a:schemeClr val="tx2">
                  <a:lumMod val="50000"/>
                </a:schemeClr>
              </a:solidFill>
              <a:latin typeface="Myriad Pro Cond" pitchFamily="34" charset="0"/>
              <a:cs typeface="Myriad Pro"/>
            </a:endParaRPr>
          </a:p>
          <a:p>
            <a:pPr marL="12700">
              <a:lnSpc>
                <a:spcPct val="100000"/>
              </a:lnSpc>
            </a:pPr>
            <a:r>
              <a:rPr lang="es-ES" sz="1600" b="1" dirty="0">
                <a:solidFill>
                  <a:schemeClr val="tx2">
                    <a:lumMod val="50000"/>
                  </a:schemeClr>
                </a:solidFill>
                <a:latin typeface="Myriad Pro Cond" pitchFamily="34" charset="0"/>
                <a:cs typeface="Myriad Pro"/>
              </a:rPr>
              <a:t>5</a:t>
            </a:r>
            <a:r>
              <a:rPr lang="es-ES" sz="1600" b="1" dirty="0" smtClean="0">
                <a:solidFill>
                  <a:schemeClr val="tx2">
                    <a:lumMod val="50000"/>
                  </a:schemeClr>
                </a:solidFill>
                <a:latin typeface="Myriad Pro Cond" pitchFamily="34" charset="0"/>
                <a:cs typeface="Myriad Pro"/>
              </a:rPr>
              <a:t> </a:t>
            </a:r>
            <a:r>
              <a:rPr lang="es-ES" sz="1600" b="1" dirty="0">
                <a:solidFill>
                  <a:schemeClr val="tx2">
                    <a:lumMod val="50000"/>
                  </a:schemeClr>
                </a:solidFill>
                <a:latin typeface="Myriad Pro Cond" pitchFamily="34" charset="0"/>
                <a:cs typeface="Myriad Pro"/>
              </a:rPr>
              <a:t>Despachos </a:t>
            </a:r>
            <a:r>
              <a:rPr lang="es-ES" sz="1600" b="1" dirty="0" smtClean="0">
                <a:solidFill>
                  <a:schemeClr val="tx2">
                    <a:lumMod val="50000"/>
                  </a:schemeClr>
                </a:solidFill>
                <a:latin typeface="Myriad Pro Cond" pitchFamily="34" charset="0"/>
                <a:cs typeface="Myriad Pro"/>
              </a:rPr>
              <a:t>dobles para empresas incubadas</a:t>
            </a:r>
            <a:endParaRPr lang="es-ES" sz="1600" b="1" dirty="0">
              <a:solidFill>
                <a:schemeClr val="tx2">
                  <a:lumMod val="50000"/>
                </a:schemeClr>
              </a:solidFill>
              <a:latin typeface="Myriad Pro Cond" pitchFamily="34" charset="0"/>
              <a:cs typeface="Myriad Pro"/>
            </a:endParaRPr>
          </a:p>
          <a:p>
            <a:pPr marL="12700">
              <a:lnSpc>
                <a:spcPct val="100000"/>
              </a:lnSpc>
            </a:pPr>
            <a:r>
              <a:rPr lang="es-ES" sz="1600" b="1" dirty="0">
                <a:solidFill>
                  <a:schemeClr val="tx2">
                    <a:lumMod val="50000"/>
                  </a:schemeClr>
                </a:solidFill>
                <a:latin typeface="Myriad Pro Cond" pitchFamily="34" charset="0"/>
                <a:cs typeface="Myriad Pro"/>
              </a:rPr>
              <a:t>1 Aula de formación </a:t>
            </a:r>
            <a:r>
              <a:rPr lang="es-ES" sz="1600" b="1" dirty="0" smtClean="0">
                <a:solidFill>
                  <a:schemeClr val="tx2">
                    <a:lumMod val="50000"/>
                  </a:schemeClr>
                </a:solidFill>
                <a:latin typeface="Myriad Pro Cond" pitchFamily="34" charset="0"/>
                <a:cs typeface="Myriad Pro"/>
              </a:rPr>
              <a:t>(para 50 asistentes)</a:t>
            </a:r>
          </a:p>
          <a:p>
            <a:pPr marL="12700">
              <a:lnSpc>
                <a:spcPct val="100000"/>
              </a:lnSpc>
            </a:pPr>
            <a:r>
              <a:rPr lang="es-ES" sz="1600" b="1" dirty="0" smtClean="0">
                <a:solidFill>
                  <a:schemeClr val="tx2">
                    <a:lumMod val="50000"/>
                  </a:schemeClr>
                </a:solidFill>
                <a:latin typeface="Myriad Pro Cond" pitchFamily="34" charset="0"/>
                <a:cs typeface="Myriad Pro"/>
              </a:rPr>
              <a:t>1 Área </a:t>
            </a:r>
            <a:r>
              <a:rPr lang="es-ES" sz="1600" b="1" dirty="0">
                <a:solidFill>
                  <a:schemeClr val="tx2">
                    <a:lumMod val="50000"/>
                  </a:schemeClr>
                </a:solidFill>
                <a:latin typeface="Myriad Pro Cond" pitchFamily="34" charset="0"/>
                <a:cs typeface="Myriad Pro"/>
              </a:rPr>
              <a:t>de gestión</a:t>
            </a:r>
          </a:p>
          <a:p>
            <a:pPr marL="12700">
              <a:lnSpc>
                <a:spcPct val="100000"/>
              </a:lnSpc>
            </a:pPr>
            <a:r>
              <a:rPr lang="es-ES" sz="1600" b="1" dirty="0">
                <a:solidFill>
                  <a:schemeClr val="tx2">
                    <a:lumMod val="50000"/>
                  </a:schemeClr>
                </a:solidFill>
                <a:latin typeface="Myriad Pro Cond" pitchFamily="34" charset="0"/>
                <a:cs typeface="Myriad Pro"/>
              </a:rPr>
              <a:t>1 </a:t>
            </a:r>
            <a:r>
              <a:rPr lang="es-ES" sz="1600" b="1" dirty="0" smtClean="0">
                <a:solidFill>
                  <a:schemeClr val="tx2">
                    <a:lumMod val="50000"/>
                  </a:schemeClr>
                </a:solidFill>
                <a:latin typeface="Myriad Pro Cond" pitchFamily="34" charset="0"/>
                <a:cs typeface="Myriad Pro"/>
              </a:rPr>
              <a:t>Área </a:t>
            </a:r>
            <a:r>
              <a:rPr lang="es-ES" sz="1600" b="1" dirty="0">
                <a:solidFill>
                  <a:schemeClr val="tx2">
                    <a:lumMod val="50000"/>
                  </a:schemeClr>
                </a:solidFill>
                <a:latin typeface="Myriad Pro Cond" pitchFamily="34" charset="0"/>
                <a:cs typeface="Myriad Pro"/>
              </a:rPr>
              <a:t>de creatividad</a:t>
            </a:r>
          </a:p>
        </p:txBody>
      </p:sp>
    </p:spTree>
    <p:extLst>
      <p:ext uri="{BB962C8B-B14F-4D97-AF65-F5344CB8AC3E}">
        <p14:creationId xmlns:p14="http://schemas.microsoft.com/office/powerpoint/2010/main" val="3149227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8 Imagen"/>
          <p:cNvPicPr>
            <a:picLocks noChangeAspect="1"/>
          </p:cNvPicPr>
          <p:nvPr/>
        </p:nvPicPr>
        <p:blipFill>
          <a:blip r:embed="rId2" cstate="screen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223" y="849760"/>
            <a:ext cx="4283770" cy="2759326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198710" y="116632"/>
            <a:ext cx="6623425" cy="564962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76860">
              <a:lnSpc>
                <a:spcPct val="100000"/>
              </a:lnSpc>
            </a:pPr>
            <a:r>
              <a:rPr lang="es-ES" sz="3200" b="1" dirty="0" smtClean="0">
                <a:solidFill>
                  <a:schemeClr val="bg1"/>
                </a:solidFill>
                <a:latin typeface="Myriad Pro Cond" pitchFamily="34" charset="0"/>
                <a:cs typeface="Myriad Pro Cond"/>
              </a:rPr>
              <a:t>AREAS DE ESPECIALIZACION</a:t>
            </a:r>
            <a:endParaRPr sz="3200" dirty="0">
              <a:solidFill>
                <a:schemeClr val="bg1"/>
              </a:solidFill>
              <a:latin typeface="Myriad Pro Cond" pitchFamily="34" charset="0"/>
              <a:cs typeface="Myriad Pro Cond"/>
            </a:endParaRPr>
          </a:p>
        </p:txBody>
      </p:sp>
      <p:sp>
        <p:nvSpPr>
          <p:cNvPr id="10" name="object 6"/>
          <p:cNvSpPr txBox="1"/>
          <p:nvPr/>
        </p:nvSpPr>
        <p:spPr>
          <a:xfrm>
            <a:off x="181921" y="1099499"/>
            <a:ext cx="4800361" cy="112992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76860">
              <a:lnSpc>
                <a:spcPct val="100000"/>
              </a:lnSpc>
              <a:spcAft>
                <a:spcPts val="1000"/>
              </a:spcAft>
            </a:pPr>
            <a:r>
              <a:rPr lang="es-ES" sz="2400" b="1" dirty="0" smtClean="0">
                <a:solidFill>
                  <a:srgbClr val="FFFFFF"/>
                </a:solidFill>
                <a:latin typeface="Myriad Pro Cond" pitchFamily="34" charset="0"/>
                <a:cs typeface="Myriad Pro Cond"/>
              </a:rPr>
              <a:t>MATERIALES</a:t>
            </a:r>
          </a:p>
          <a:p>
            <a:pPr marL="276860">
              <a:lnSpc>
                <a:spcPct val="100000"/>
              </a:lnSpc>
              <a:spcAft>
                <a:spcPts val="1000"/>
              </a:spcAft>
            </a:pPr>
            <a:r>
              <a:rPr lang="es-ES" sz="2400" b="1" dirty="0" smtClean="0">
                <a:solidFill>
                  <a:srgbClr val="FFFFFF"/>
                </a:solidFill>
                <a:latin typeface="Myriad Pro Cond" pitchFamily="34" charset="0"/>
                <a:cs typeface="Myriad Pro Cond"/>
              </a:rPr>
              <a:t>TECNOLOGÍAS</a:t>
            </a:r>
          </a:p>
          <a:p>
            <a:pPr marL="276860">
              <a:lnSpc>
                <a:spcPct val="100000"/>
              </a:lnSpc>
              <a:spcAft>
                <a:spcPts val="1000"/>
              </a:spcAft>
            </a:pPr>
            <a:r>
              <a:rPr lang="es-ES" sz="2400" b="1" dirty="0" smtClean="0">
                <a:solidFill>
                  <a:srgbClr val="FFFFFF"/>
                </a:solidFill>
                <a:latin typeface="Myriad Pro Cond" pitchFamily="34" charset="0"/>
                <a:cs typeface="Myriad Pro Cond"/>
              </a:rPr>
              <a:t>FABRICACIÓN</a:t>
            </a:r>
          </a:p>
          <a:p>
            <a:pPr marL="276860">
              <a:lnSpc>
                <a:spcPct val="100000"/>
              </a:lnSpc>
              <a:spcAft>
                <a:spcPts val="1000"/>
              </a:spcAft>
            </a:pPr>
            <a:r>
              <a:rPr lang="es-ES" sz="2400" b="1" dirty="0" smtClean="0">
                <a:solidFill>
                  <a:srgbClr val="FFFFFF"/>
                </a:solidFill>
                <a:latin typeface="Myriad Pro Cond" pitchFamily="34" charset="0"/>
                <a:cs typeface="Myriad Pro Cond"/>
              </a:rPr>
              <a:t>ENERGÍA</a:t>
            </a:r>
          </a:p>
          <a:p>
            <a:pPr marL="276860">
              <a:lnSpc>
                <a:spcPct val="100000"/>
              </a:lnSpc>
              <a:spcAft>
                <a:spcPts val="1000"/>
              </a:spcAft>
            </a:pPr>
            <a:r>
              <a:rPr lang="es-ES" sz="2400" b="1" dirty="0" smtClean="0">
                <a:solidFill>
                  <a:srgbClr val="FFFFFF"/>
                </a:solidFill>
                <a:latin typeface="Myriad Pro Cond" pitchFamily="34" charset="0"/>
                <a:cs typeface="Myriad Pro Cond"/>
              </a:rPr>
              <a:t>MEDIO AMBIENTE</a:t>
            </a:r>
          </a:p>
          <a:p>
            <a:pPr marL="276860">
              <a:lnSpc>
                <a:spcPct val="100000"/>
              </a:lnSpc>
            </a:pPr>
            <a:endParaRPr sz="3200" dirty="0">
              <a:latin typeface="Myriad Pro Cond" pitchFamily="34" charset="0"/>
              <a:cs typeface="Myriad Pro Cond"/>
            </a:endParaRPr>
          </a:p>
        </p:txBody>
      </p:sp>
      <p:sp>
        <p:nvSpPr>
          <p:cNvPr id="11" name="object 4"/>
          <p:cNvSpPr/>
          <p:nvPr/>
        </p:nvSpPr>
        <p:spPr>
          <a:xfrm>
            <a:off x="235335" y="3786134"/>
            <a:ext cx="8706602" cy="2811218"/>
          </a:xfrm>
          <a:custGeom>
            <a:avLst/>
            <a:gdLst/>
            <a:ahLst/>
            <a:cxnLst/>
            <a:rect l="l" t="t" r="r" b="b"/>
            <a:pathLst>
              <a:path w="2612364" h="1572209">
                <a:moveTo>
                  <a:pt x="0" y="1572209"/>
                </a:moveTo>
                <a:lnTo>
                  <a:pt x="2612364" y="1572209"/>
                </a:lnTo>
                <a:lnTo>
                  <a:pt x="2612364" y="0"/>
                </a:lnTo>
                <a:lnTo>
                  <a:pt x="0" y="0"/>
                </a:lnTo>
                <a:lnTo>
                  <a:pt x="0" y="1572209"/>
                </a:lnTo>
                <a:close/>
              </a:path>
            </a:pathLst>
          </a:custGeom>
          <a:noFill/>
          <a:ln w="22225">
            <a:solidFill>
              <a:schemeClr val="tx2">
                <a:lumMod val="50000"/>
              </a:schemeClr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9"/>
          <p:cNvSpPr txBox="1"/>
          <p:nvPr/>
        </p:nvSpPr>
        <p:spPr>
          <a:xfrm>
            <a:off x="302928" y="3789039"/>
            <a:ext cx="8517543" cy="50405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es-ES" sz="2400" b="1" dirty="0" smtClean="0">
                <a:solidFill>
                  <a:srgbClr val="002060"/>
                </a:solidFill>
                <a:latin typeface="Myriad Pro Cond" pitchFamily="34" charset="0"/>
                <a:cs typeface="Myriad Pro"/>
              </a:rPr>
              <a:t>APLICACIONES: </a:t>
            </a:r>
          </a:p>
          <a:p>
            <a:pPr marL="12700">
              <a:lnSpc>
                <a:spcPct val="100000"/>
              </a:lnSpc>
            </a:pPr>
            <a:endParaRPr lang="es-ES" sz="2400" b="1" dirty="0" smtClean="0">
              <a:solidFill>
                <a:srgbClr val="002060"/>
              </a:solidFill>
              <a:latin typeface="Myriad Pro Cond" pitchFamily="34" charset="0"/>
              <a:cs typeface="Myriad Pro"/>
            </a:endParaRPr>
          </a:p>
          <a:p>
            <a:pPr marL="12700">
              <a:lnSpc>
                <a:spcPct val="100000"/>
              </a:lnSpc>
              <a:spcAft>
                <a:spcPts val="1000"/>
              </a:spcAft>
            </a:pPr>
            <a:r>
              <a:rPr lang="es-ES" sz="1400" b="1" dirty="0" smtClean="0">
                <a:solidFill>
                  <a:schemeClr val="tx2">
                    <a:lumMod val="50000"/>
                  </a:schemeClr>
                </a:solidFill>
                <a:latin typeface="Myriad Pro Cond" pitchFamily="34" charset="0"/>
                <a:cs typeface="Myriad Pro"/>
              </a:rPr>
              <a:t>- Nuevos materiales			- Automoción y robótica</a:t>
            </a:r>
            <a:endParaRPr lang="es-ES" sz="1400" b="1" dirty="0">
              <a:solidFill>
                <a:schemeClr val="tx2">
                  <a:lumMod val="50000"/>
                </a:schemeClr>
              </a:solidFill>
              <a:latin typeface="Myriad Pro Cond" pitchFamily="34" charset="0"/>
              <a:cs typeface="Myriad Pro"/>
            </a:endParaRPr>
          </a:p>
          <a:p>
            <a:pPr marL="12700">
              <a:lnSpc>
                <a:spcPct val="100000"/>
              </a:lnSpc>
              <a:spcAft>
                <a:spcPts val="1000"/>
              </a:spcAft>
            </a:pPr>
            <a:r>
              <a:rPr lang="es-ES" sz="1400" b="1" dirty="0" smtClean="0">
                <a:solidFill>
                  <a:schemeClr val="tx2">
                    <a:lumMod val="50000"/>
                  </a:schemeClr>
                </a:solidFill>
                <a:latin typeface="Myriad Pro Cond" pitchFamily="34" charset="0"/>
                <a:cs typeface="Myriad Pro"/>
              </a:rPr>
              <a:t>- </a:t>
            </a:r>
            <a:r>
              <a:rPr lang="es-ES" sz="1400" b="1" dirty="0" err="1" smtClean="0">
                <a:solidFill>
                  <a:schemeClr val="tx2">
                    <a:lumMod val="50000"/>
                  </a:schemeClr>
                </a:solidFill>
                <a:latin typeface="Myriad Pro Cond" pitchFamily="34" charset="0"/>
                <a:cs typeface="Myriad Pro"/>
              </a:rPr>
              <a:t>Nanoestructuras</a:t>
            </a:r>
            <a:r>
              <a:rPr lang="es-ES" sz="1400" b="1" dirty="0" smtClean="0">
                <a:solidFill>
                  <a:schemeClr val="tx2">
                    <a:lumMod val="50000"/>
                  </a:schemeClr>
                </a:solidFill>
                <a:latin typeface="Myriad Pro Cond" pitchFamily="34" charset="0"/>
                <a:cs typeface="Myriad Pro"/>
              </a:rPr>
              <a:t> y </a:t>
            </a:r>
            <a:r>
              <a:rPr lang="es-ES" sz="1400" b="1" dirty="0" err="1" smtClean="0">
                <a:solidFill>
                  <a:schemeClr val="tx2">
                    <a:lumMod val="50000"/>
                  </a:schemeClr>
                </a:solidFill>
                <a:latin typeface="Myriad Pro Cond" pitchFamily="34" charset="0"/>
                <a:cs typeface="Myriad Pro"/>
              </a:rPr>
              <a:t>nanomateriales</a:t>
            </a:r>
            <a:r>
              <a:rPr lang="es-ES" sz="1400" b="1" dirty="0" smtClean="0">
                <a:solidFill>
                  <a:schemeClr val="tx2">
                    <a:lumMod val="50000"/>
                  </a:schemeClr>
                </a:solidFill>
                <a:latin typeface="Myriad Pro Cond" pitchFamily="34" charset="0"/>
                <a:cs typeface="Myriad Pro"/>
              </a:rPr>
              <a:t>	- Energía y Medio Ambiente</a:t>
            </a:r>
            <a:endParaRPr lang="es-ES" sz="1400" b="1" dirty="0">
              <a:solidFill>
                <a:schemeClr val="tx2">
                  <a:lumMod val="50000"/>
                </a:schemeClr>
              </a:solidFill>
              <a:latin typeface="Myriad Pro Cond" pitchFamily="34" charset="0"/>
              <a:cs typeface="Myriad Pro"/>
            </a:endParaRPr>
          </a:p>
          <a:p>
            <a:pPr marL="12700">
              <a:lnSpc>
                <a:spcPct val="100000"/>
              </a:lnSpc>
              <a:spcAft>
                <a:spcPts val="1000"/>
              </a:spcAft>
            </a:pPr>
            <a:r>
              <a:rPr lang="es-ES" sz="1400" b="1" dirty="0" smtClean="0">
                <a:solidFill>
                  <a:schemeClr val="tx2">
                    <a:lumMod val="50000"/>
                  </a:schemeClr>
                </a:solidFill>
                <a:latin typeface="Myriad Pro Cond" pitchFamily="34" charset="0"/>
                <a:cs typeface="Myriad Pro"/>
              </a:rPr>
              <a:t>- Tecnologías Alimentarias		- Ingeniería y Procesos</a:t>
            </a:r>
            <a:endParaRPr lang="es-ES" sz="1400" b="1" dirty="0">
              <a:solidFill>
                <a:schemeClr val="tx2">
                  <a:lumMod val="50000"/>
                </a:schemeClr>
              </a:solidFill>
              <a:latin typeface="Myriad Pro Cond" pitchFamily="34" charset="0"/>
              <a:cs typeface="Myriad Pro"/>
            </a:endParaRPr>
          </a:p>
          <a:p>
            <a:pPr marL="12700">
              <a:lnSpc>
                <a:spcPct val="100000"/>
              </a:lnSpc>
              <a:spcAft>
                <a:spcPts val="1000"/>
              </a:spcAft>
            </a:pPr>
            <a:r>
              <a:rPr lang="es-ES" sz="1400" b="1" dirty="0" smtClean="0">
                <a:solidFill>
                  <a:schemeClr val="tx2">
                    <a:lumMod val="50000"/>
                  </a:schemeClr>
                </a:solidFill>
                <a:latin typeface="Myriad Pro Cond" pitchFamily="34" charset="0"/>
                <a:cs typeface="Myriad Pro"/>
              </a:rPr>
              <a:t>- Tecnologías y procesos químicos	- Tecnologías de la construcción		</a:t>
            </a:r>
          </a:p>
          <a:p>
            <a:pPr marL="12700">
              <a:lnSpc>
                <a:spcPct val="100000"/>
              </a:lnSpc>
              <a:spcAft>
                <a:spcPts val="1000"/>
              </a:spcAft>
            </a:pPr>
            <a:r>
              <a:rPr lang="es-ES" sz="1400" b="1" dirty="0" smtClean="0">
                <a:solidFill>
                  <a:schemeClr val="tx2">
                    <a:lumMod val="50000"/>
                  </a:schemeClr>
                </a:solidFill>
                <a:latin typeface="Myriad Pro Cond" pitchFamily="34" charset="0"/>
                <a:cs typeface="Myriad Pro"/>
              </a:rPr>
              <a:t>- Eficiencia energética		- Tecnología y procesos mecánicos	</a:t>
            </a:r>
          </a:p>
          <a:p>
            <a:pPr marL="12700">
              <a:lnSpc>
                <a:spcPct val="100000"/>
              </a:lnSpc>
              <a:spcAft>
                <a:spcPts val="1000"/>
              </a:spcAft>
            </a:pPr>
            <a:r>
              <a:rPr lang="es-ES" sz="1400" b="1" dirty="0" smtClean="0">
                <a:solidFill>
                  <a:schemeClr val="tx2">
                    <a:lumMod val="50000"/>
                  </a:schemeClr>
                </a:solidFill>
                <a:latin typeface="Myriad Pro Cond" pitchFamily="34" charset="0"/>
                <a:cs typeface="Myriad Pro"/>
              </a:rPr>
              <a:t>- Fabricación 			- Instrumentación	</a:t>
            </a:r>
          </a:p>
          <a:p>
            <a:pPr marL="355600" indent="-342900">
              <a:lnSpc>
                <a:spcPct val="100000"/>
              </a:lnSpc>
              <a:spcAft>
                <a:spcPts val="600"/>
              </a:spcAft>
              <a:buFontTx/>
              <a:buChar char="-"/>
            </a:pPr>
            <a:endParaRPr lang="es-ES" sz="1400" b="1" dirty="0" smtClean="0">
              <a:solidFill>
                <a:schemeClr val="bg1"/>
              </a:solidFill>
              <a:latin typeface="Myriad Pro Cond" pitchFamily="34" charset="0"/>
              <a:cs typeface="Myriad Pro"/>
            </a:endParaRPr>
          </a:p>
        </p:txBody>
      </p:sp>
      <p:sp>
        <p:nvSpPr>
          <p:cNvPr id="13" name="object 4"/>
          <p:cNvSpPr/>
          <p:nvPr/>
        </p:nvSpPr>
        <p:spPr>
          <a:xfrm>
            <a:off x="4716017" y="849760"/>
            <a:ext cx="4225920" cy="2759326"/>
          </a:xfrm>
          <a:custGeom>
            <a:avLst/>
            <a:gdLst/>
            <a:ahLst/>
            <a:cxnLst/>
            <a:rect l="l" t="t" r="r" b="b"/>
            <a:pathLst>
              <a:path w="2612364" h="1572209">
                <a:moveTo>
                  <a:pt x="0" y="1572209"/>
                </a:moveTo>
                <a:lnTo>
                  <a:pt x="2612364" y="1572209"/>
                </a:lnTo>
                <a:lnTo>
                  <a:pt x="2612364" y="0"/>
                </a:lnTo>
                <a:lnTo>
                  <a:pt x="0" y="0"/>
                </a:lnTo>
                <a:lnTo>
                  <a:pt x="0" y="1572209"/>
                </a:lnTo>
                <a:close/>
              </a:path>
            </a:pathLst>
          </a:custGeom>
          <a:noFill/>
          <a:ln w="22225">
            <a:solidFill>
              <a:schemeClr val="tx2">
                <a:lumMod val="50000"/>
              </a:schemeClr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9"/>
          <p:cNvSpPr txBox="1"/>
          <p:nvPr/>
        </p:nvSpPr>
        <p:spPr>
          <a:xfrm>
            <a:off x="4774141" y="1772816"/>
            <a:ext cx="4032448" cy="7211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spcAft>
                <a:spcPts val="1000"/>
              </a:spcAft>
            </a:pPr>
            <a:r>
              <a:rPr lang="es-ES" sz="2400" b="1" dirty="0" smtClean="0">
                <a:solidFill>
                  <a:schemeClr val="tx2">
                    <a:lumMod val="50000"/>
                  </a:schemeClr>
                </a:solidFill>
                <a:latin typeface="Myriad Pro Cond" pitchFamily="34" charset="0"/>
                <a:cs typeface="Myriad Pro"/>
              </a:rPr>
              <a:t>8 UNIDADES DE 60 M2</a:t>
            </a:r>
          </a:p>
          <a:p>
            <a:pPr marL="12700">
              <a:lnSpc>
                <a:spcPct val="100000"/>
              </a:lnSpc>
              <a:spcAft>
                <a:spcPts val="1000"/>
              </a:spcAft>
            </a:pPr>
            <a:r>
              <a:rPr lang="es-ES" sz="2400" b="1" dirty="0" smtClean="0">
                <a:solidFill>
                  <a:schemeClr val="tx2">
                    <a:lumMod val="50000"/>
                  </a:schemeClr>
                </a:solidFill>
                <a:latin typeface="Myriad Pro Cond" pitchFamily="34" charset="0"/>
                <a:cs typeface="Myriad Pro"/>
              </a:rPr>
              <a:t>1 SALA BLANCA</a:t>
            </a:r>
          </a:p>
          <a:p>
            <a:pPr marL="12700">
              <a:lnSpc>
                <a:spcPct val="100000"/>
              </a:lnSpc>
              <a:spcAft>
                <a:spcPts val="1000"/>
              </a:spcAft>
            </a:pPr>
            <a:endParaRPr lang="es-ES" sz="2000" b="1" dirty="0">
              <a:solidFill>
                <a:srgbClr val="002060"/>
              </a:solidFill>
              <a:latin typeface="Myriad Pro Cond" pitchFamily="34" charset="0"/>
              <a:cs typeface="Myriad Pro"/>
            </a:endParaRPr>
          </a:p>
          <a:p>
            <a:pPr marL="12700">
              <a:lnSpc>
                <a:spcPct val="100000"/>
              </a:lnSpc>
              <a:spcAft>
                <a:spcPts val="1000"/>
              </a:spcAft>
            </a:pPr>
            <a:endParaRPr lang="es-ES" sz="2000" b="1" dirty="0" smtClean="0">
              <a:solidFill>
                <a:srgbClr val="002060"/>
              </a:solidFill>
              <a:latin typeface="Myriad Pro Cond" pitchFamily="34" charset="0"/>
              <a:cs typeface="Myriad Pro"/>
            </a:endParaRPr>
          </a:p>
        </p:txBody>
      </p:sp>
      <p:sp>
        <p:nvSpPr>
          <p:cNvPr id="14" name="object 4"/>
          <p:cNvSpPr/>
          <p:nvPr/>
        </p:nvSpPr>
        <p:spPr>
          <a:xfrm>
            <a:off x="0" y="-185988"/>
            <a:ext cx="9153666" cy="771421"/>
          </a:xfrm>
          <a:custGeom>
            <a:avLst/>
            <a:gdLst/>
            <a:ahLst/>
            <a:cxnLst/>
            <a:rect l="l" t="t" r="r" b="b"/>
            <a:pathLst>
              <a:path w="10691990" h="851420">
                <a:moveTo>
                  <a:pt x="0" y="851420"/>
                </a:moveTo>
                <a:lnTo>
                  <a:pt x="10691990" y="851420"/>
                </a:lnTo>
                <a:lnTo>
                  <a:pt x="10691990" y="0"/>
                </a:lnTo>
                <a:lnTo>
                  <a:pt x="0" y="0"/>
                </a:lnTo>
                <a:lnTo>
                  <a:pt x="0" y="851420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1 CuadroTexto"/>
          <p:cNvSpPr txBox="1"/>
          <p:nvPr/>
        </p:nvSpPr>
        <p:spPr>
          <a:xfrm>
            <a:off x="302928" y="-99392"/>
            <a:ext cx="85175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>
                <a:solidFill>
                  <a:schemeClr val="bg1"/>
                </a:solidFill>
                <a:latin typeface="Myriad Pro"/>
              </a:rPr>
              <a:t>ÁREAS DE ESPECIALIZACIÓN</a:t>
            </a:r>
            <a:endParaRPr lang="es-ES" sz="3200" b="1" dirty="0">
              <a:solidFill>
                <a:schemeClr val="bg1"/>
              </a:solidFill>
              <a:latin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2996048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1858</TotalTime>
  <Words>897</Words>
  <Application>Microsoft Office PowerPoint</Application>
  <PresentationFormat>Presentación en pantalla (4:3)</PresentationFormat>
  <Paragraphs>223</Paragraphs>
  <Slides>29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29</vt:i4>
      </vt:variant>
    </vt:vector>
  </HeadingPairs>
  <TitlesOfParts>
    <vt:vector size="30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EJEMPLOS DE UNIDADES</vt:lpstr>
      <vt:lpstr>EJEMPLOS DE UNIDADES</vt:lpstr>
      <vt:lpstr>Presentación de PowerPoint</vt:lpstr>
      <vt:lpstr>Presentación de PowerPoint</vt:lpstr>
      <vt:lpstr>Presentación de PowerPoint</vt:lpstr>
      <vt:lpstr>EMPRENDIMIENTO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a.iranzo</dc:creator>
  <cp:lastModifiedBy>a.iranzo</cp:lastModifiedBy>
  <cp:revision>365</cp:revision>
  <cp:lastPrinted>2016-01-25T12:00:03Z</cp:lastPrinted>
  <dcterms:created xsi:type="dcterms:W3CDTF">2016-01-11T08:31:17Z</dcterms:created>
  <dcterms:modified xsi:type="dcterms:W3CDTF">2017-02-27T13:59:02Z</dcterms:modified>
</cp:coreProperties>
</file>